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299" r:id="rId3"/>
    <p:sldId id="295" r:id="rId4"/>
    <p:sldId id="300" r:id="rId5"/>
    <p:sldId id="296" r:id="rId6"/>
    <p:sldId id="297" r:id="rId7"/>
    <p:sldId id="302" r:id="rId8"/>
    <p:sldId id="270" r:id="rId9"/>
    <p:sldId id="271" r:id="rId10"/>
    <p:sldId id="280" r:id="rId11"/>
    <p:sldId id="303" r:id="rId12"/>
    <p:sldId id="304" r:id="rId13"/>
    <p:sldId id="305" r:id="rId14"/>
    <p:sldId id="306" r:id="rId15"/>
    <p:sldId id="307"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37" autoAdjust="0"/>
  </p:normalViewPr>
  <p:slideViewPr>
    <p:cSldViewPr>
      <p:cViewPr>
        <p:scale>
          <a:sx n="103" d="100"/>
          <a:sy n="103" d="100"/>
        </p:scale>
        <p:origin x="-2000" y="-13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Revenues, Gross Margin, and Cash</a:t>
            </a:r>
            <a:r>
              <a:rPr lang="en-US" sz="1400" baseline="0"/>
              <a:t> Flows</a:t>
            </a:r>
            <a:endParaRPr lang="en-US" sz="1400"/>
          </a:p>
        </c:rich>
      </c:tx>
      <c:layout/>
      <c:overlay val="0"/>
    </c:title>
    <c:autoTitleDeleted val="0"/>
    <c:plotArea>
      <c:layout>
        <c:manualLayout>
          <c:layoutTarget val="inner"/>
          <c:xMode val="edge"/>
          <c:yMode val="edge"/>
          <c:x val="0.162515563479146"/>
          <c:y val="0.13328893729448"/>
          <c:w val="0.821191662565617"/>
          <c:h val="0.743040685224839"/>
        </c:manualLayout>
      </c:layout>
      <c:lineChart>
        <c:grouping val="standard"/>
        <c:varyColors val="0"/>
        <c:ser>
          <c:idx val="1"/>
          <c:order val="0"/>
          <c:tx>
            <c:v>Gross Margin</c:v>
          </c:tx>
          <c:spPr>
            <a:ln>
              <a:prstDash val="sysDot"/>
            </a:ln>
          </c:spPr>
          <c:marker>
            <c:symbol val="none"/>
          </c:marker>
          <c:val>
            <c:numRef>
              <c:f>(' Capex and Cash Flow'!$H$5,' Capex and Cash Flow'!$L$5,' Capex and Cash Flow'!$P$5,' Capex and Cash Flow'!$T$5:$AF$5)</c:f>
              <c:numCache>
                <c:formatCode>_("$"* #,##0_);_("$"* \(#,##0\);_("$"* "-"??_);_(@_)</c:formatCode>
                <c:ptCount val="16"/>
                <c:pt idx="0">
                  <c:v>0.0</c:v>
                </c:pt>
                <c:pt idx="1">
                  <c:v>9000.0</c:v>
                </c:pt>
                <c:pt idx="2">
                  <c:v>66000.0</c:v>
                </c:pt>
                <c:pt idx="3">
                  <c:v>240000.0</c:v>
                </c:pt>
                <c:pt idx="4">
                  <c:v>450000.0</c:v>
                </c:pt>
                <c:pt idx="5">
                  <c:v>510000.0</c:v>
                </c:pt>
                <c:pt idx="6">
                  <c:v>660000.0</c:v>
                </c:pt>
                <c:pt idx="7">
                  <c:v>810000.0</c:v>
                </c:pt>
                <c:pt idx="8">
                  <c:v>960000.0</c:v>
                </c:pt>
                <c:pt idx="9">
                  <c:v>1.65E6</c:v>
                </c:pt>
                <c:pt idx="10">
                  <c:v>2.4E6</c:v>
                </c:pt>
                <c:pt idx="11">
                  <c:v>3.15E6</c:v>
                </c:pt>
                <c:pt idx="12">
                  <c:v>4.2E6</c:v>
                </c:pt>
                <c:pt idx="13">
                  <c:v>5.1E6</c:v>
                </c:pt>
                <c:pt idx="14">
                  <c:v>7.2E6</c:v>
                </c:pt>
                <c:pt idx="15">
                  <c:v>9.6E6</c:v>
                </c:pt>
              </c:numCache>
            </c:numRef>
          </c:val>
          <c:smooth val="0"/>
        </c:ser>
        <c:ser>
          <c:idx val="2"/>
          <c:order val="1"/>
          <c:tx>
            <c:v>Cash Flows</c:v>
          </c:tx>
          <c:marker>
            <c:symbol val="none"/>
          </c:marker>
          <c:val>
            <c:numRef>
              <c:f>(' Capex and Cash Flow'!$H$9,' Capex and Cash Flow'!$L$9,' Capex and Cash Flow'!$P$9,' Capex and Cash Flow'!$T$9,' Capex and Cash Flow'!$U$9:$AF$9)</c:f>
              <c:numCache>
                <c:formatCode>_("$"* #,##0_);_("$"* \(#,##0\);_("$"* "-"??_);_(@_)</c:formatCode>
                <c:ptCount val="16"/>
                <c:pt idx="0">
                  <c:v>1.70785E6</c:v>
                </c:pt>
                <c:pt idx="1">
                  <c:v>-497712.5</c:v>
                </c:pt>
                <c:pt idx="2">
                  <c:v>-704162.5</c:v>
                </c:pt>
                <c:pt idx="3">
                  <c:v>-732375.0</c:v>
                </c:pt>
                <c:pt idx="4">
                  <c:v>2.344225E6</c:v>
                </c:pt>
                <c:pt idx="5">
                  <c:v>-779075.0</c:v>
                </c:pt>
                <c:pt idx="6">
                  <c:v>-809750.0</c:v>
                </c:pt>
                <c:pt idx="7">
                  <c:v>-896900.0</c:v>
                </c:pt>
                <c:pt idx="8">
                  <c:v>-1.2915625E6</c:v>
                </c:pt>
                <c:pt idx="9">
                  <c:v>-1.2951375E6</c:v>
                </c:pt>
                <c:pt idx="10">
                  <c:v>-710575.0</c:v>
                </c:pt>
                <c:pt idx="11">
                  <c:v>-183875.0</c:v>
                </c:pt>
                <c:pt idx="12">
                  <c:v>174337.5</c:v>
                </c:pt>
                <c:pt idx="13">
                  <c:v>162262.5</c:v>
                </c:pt>
                <c:pt idx="14">
                  <c:v>1.93245E6</c:v>
                </c:pt>
                <c:pt idx="15">
                  <c:v>2.7399E6</c:v>
                </c:pt>
              </c:numCache>
            </c:numRef>
          </c:val>
          <c:smooth val="0"/>
        </c:ser>
        <c:ser>
          <c:idx val="0"/>
          <c:order val="2"/>
          <c:tx>
            <c:v>Revenues</c:v>
          </c:tx>
          <c:spPr>
            <a:ln>
              <a:prstDash val="sysDash"/>
            </a:ln>
          </c:spPr>
          <c:marker>
            <c:symbol val="none"/>
          </c:marker>
          <c:val>
            <c:numRef>
              <c:f>('Sales Plan'!$H$13,'Sales Plan'!$L$13,'Sales Plan'!$P$13,'Sales Plan'!$T$13:$AF$13)</c:f>
              <c:numCache>
                <c:formatCode>_("$"* #,##0_);_("$"* \(#,##0\);_("$"* "-"??_);_(@_)</c:formatCode>
                <c:ptCount val="16"/>
                <c:pt idx="0">
                  <c:v>15000.0</c:v>
                </c:pt>
                <c:pt idx="1">
                  <c:v>110000.0</c:v>
                </c:pt>
                <c:pt idx="2">
                  <c:v>400000.0</c:v>
                </c:pt>
                <c:pt idx="3">
                  <c:v>750000.0</c:v>
                </c:pt>
                <c:pt idx="4">
                  <c:v>850000.0</c:v>
                </c:pt>
                <c:pt idx="5">
                  <c:v>1.1E6</c:v>
                </c:pt>
                <c:pt idx="6">
                  <c:v>1.35E6</c:v>
                </c:pt>
                <c:pt idx="7">
                  <c:v>1.6E6</c:v>
                </c:pt>
                <c:pt idx="8">
                  <c:v>2.75E6</c:v>
                </c:pt>
                <c:pt idx="9">
                  <c:v>4.0E6</c:v>
                </c:pt>
                <c:pt idx="10">
                  <c:v>5.25E6</c:v>
                </c:pt>
                <c:pt idx="11">
                  <c:v>7.0E6</c:v>
                </c:pt>
                <c:pt idx="12">
                  <c:v>8.5E6</c:v>
                </c:pt>
                <c:pt idx="13">
                  <c:v>1.2E7</c:v>
                </c:pt>
                <c:pt idx="14">
                  <c:v>1.6E7</c:v>
                </c:pt>
                <c:pt idx="15">
                  <c:v>2.3E7</c:v>
                </c:pt>
              </c:numCache>
            </c:numRef>
          </c:val>
          <c:smooth val="0"/>
        </c:ser>
        <c:dLbls>
          <c:showLegendKey val="0"/>
          <c:showVal val="0"/>
          <c:showCatName val="0"/>
          <c:showSerName val="0"/>
          <c:showPercent val="0"/>
          <c:showBubbleSize val="0"/>
        </c:dLbls>
        <c:marker val="1"/>
        <c:smooth val="0"/>
        <c:axId val="-2117946280"/>
        <c:axId val="-2117950088"/>
      </c:lineChart>
      <c:catAx>
        <c:axId val="-2117946280"/>
        <c:scaling>
          <c:orientation val="minMax"/>
        </c:scaling>
        <c:delete val="0"/>
        <c:axPos val="b"/>
        <c:title>
          <c:tx>
            <c:rich>
              <a:bodyPr/>
              <a:lstStyle/>
              <a:p>
                <a:pPr>
                  <a:defRPr/>
                </a:pPr>
                <a:r>
                  <a:rPr lang="en-US"/>
                  <a:t>Quaters From Year 1 to Year 4</a:t>
                </a:r>
              </a:p>
            </c:rich>
          </c:tx>
          <c:layout>
            <c:manualLayout>
              <c:xMode val="edge"/>
              <c:yMode val="edge"/>
              <c:x val="0.397842649650678"/>
              <c:y val="0.817492280713819"/>
            </c:manualLayout>
          </c:layout>
          <c:overlay val="0"/>
        </c:title>
        <c:majorTickMark val="none"/>
        <c:minorTickMark val="none"/>
        <c:tickLblPos val="nextTo"/>
        <c:crossAx val="-2117950088"/>
        <c:crosses val="autoZero"/>
        <c:auto val="0"/>
        <c:lblAlgn val="ctr"/>
        <c:lblOffset val="100"/>
        <c:noMultiLvlLbl val="0"/>
      </c:catAx>
      <c:valAx>
        <c:axId val="-2117950088"/>
        <c:scaling>
          <c:orientation val="minMax"/>
        </c:scaling>
        <c:delete val="0"/>
        <c:axPos val="l"/>
        <c:majorGridlines/>
        <c:numFmt formatCode="_(&quot;$&quot;* #,##0_);_(&quot;$&quot;* \(#,##0\);_(&quot;$&quot;* &quot;-&quot;??_);_(@_)" sourceLinked="1"/>
        <c:majorTickMark val="none"/>
        <c:minorTickMark val="none"/>
        <c:tickLblPos val="nextTo"/>
        <c:spPr>
          <a:ln w="9525">
            <a:noFill/>
          </a:ln>
        </c:spPr>
        <c:crossAx val="-211794628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Breakeven</a:t>
            </a:r>
            <a:r>
              <a:rPr lang="en-US" sz="1400" baseline="0" dirty="0"/>
              <a:t> Chart</a:t>
            </a:r>
            <a:endParaRPr lang="en-US" sz="1400" dirty="0"/>
          </a:p>
        </c:rich>
      </c:tx>
      <c:layout/>
      <c:overlay val="0"/>
    </c:title>
    <c:autoTitleDeleted val="0"/>
    <c:plotArea>
      <c:layout/>
      <c:lineChart>
        <c:grouping val="standard"/>
        <c:varyColors val="0"/>
        <c:ser>
          <c:idx val="0"/>
          <c:order val="0"/>
          <c:tx>
            <c:v>Cummulative</c:v>
          </c:tx>
          <c:marker>
            <c:symbol val="none"/>
          </c:marker>
          <c:val>
            <c:numRef>
              <c:f>('P &amp; L by Qtr'!$H$27,'P &amp; L by Qtr'!$L$27,'P &amp; L by Qtr'!$P$27,'P &amp; L by Qtr'!$T$27:$AF$27)</c:f>
              <c:numCache>
                <c:formatCode>_("$"* #,##0_);_("$"* \(#,##0\);_("$"* "-"??_);_(@_)</c:formatCode>
                <c:ptCount val="16"/>
                <c:pt idx="0">
                  <c:v>-217150.0</c:v>
                </c:pt>
                <c:pt idx="1">
                  <c:v>-587862.5</c:v>
                </c:pt>
                <c:pt idx="2">
                  <c:v>-1.040025E6</c:v>
                </c:pt>
                <c:pt idx="3">
                  <c:v>-1.4964E6</c:v>
                </c:pt>
                <c:pt idx="4">
                  <c:v>-2.026175E6</c:v>
                </c:pt>
                <c:pt idx="5">
                  <c:v>-2.59725E6</c:v>
                </c:pt>
                <c:pt idx="6">
                  <c:v>-3.191E6</c:v>
                </c:pt>
                <c:pt idx="7">
                  <c:v>-3.8799E6</c:v>
                </c:pt>
                <c:pt idx="8">
                  <c:v>-4.3594625E6</c:v>
                </c:pt>
                <c:pt idx="9">
                  <c:v>-4.7986E6</c:v>
                </c:pt>
                <c:pt idx="10">
                  <c:v>-4.693175E6</c:v>
                </c:pt>
                <c:pt idx="11">
                  <c:v>-3.76905E6</c:v>
                </c:pt>
                <c:pt idx="12">
                  <c:v>-2.6007125E6</c:v>
                </c:pt>
                <c:pt idx="13">
                  <c:v>-240450.0</c:v>
                </c:pt>
                <c:pt idx="14">
                  <c:v>4.162E6</c:v>
                </c:pt>
                <c:pt idx="15">
                  <c:v>1.12399E7</c:v>
                </c:pt>
              </c:numCache>
            </c:numRef>
          </c:val>
          <c:smooth val="0"/>
        </c:ser>
        <c:dLbls>
          <c:showLegendKey val="0"/>
          <c:showVal val="0"/>
          <c:showCatName val="0"/>
          <c:showSerName val="0"/>
          <c:showPercent val="0"/>
          <c:showBubbleSize val="0"/>
        </c:dLbls>
        <c:marker val="1"/>
        <c:smooth val="0"/>
        <c:axId val="-2138815176"/>
        <c:axId val="-2138809560"/>
      </c:lineChart>
      <c:catAx>
        <c:axId val="-2138815176"/>
        <c:scaling>
          <c:orientation val="minMax"/>
        </c:scaling>
        <c:delete val="0"/>
        <c:axPos val="b"/>
        <c:title>
          <c:tx>
            <c:rich>
              <a:bodyPr/>
              <a:lstStyle/>
              <a:p>
                <a:pPr>
                  <a:defRPr/>
                </a:pPr>
                <a:r>
                  <a:rPr lang="en-US"/>
                  <a:t>Quarters From</a:t>
                </a:r>
                <a:r>
                  <a:rPr lang="en-US" baseline="0"/>
                  <a:t> Year 1 to Year 4</a:t>
                </a:r>
              </a:p>
            </c:rich>
          </c:tx>
          <c:layout/>
          <c:overlay val="0"/>
        </c:title>
        <c:majorTickMark val="out"/>
        <c:minorTickMark val="none"/>
        <c:tickLblPos val="nextTo"/>
        <c:crossAx val="-2138809560"/>
        <c:crosses val="autoZero"/>
        <c:auto val="1"/>
        <c:lblAlgn val="ctr"/>
        <c:lblOffset val="100"/>
        <c:noMultiLvlLbl val="0"/>
      </c:catAx>
      <c:valAx>
        <c:axId val="-2138809560"/>
        <c:scaling>
          <c:orientation val="minMax"/>
        </c:scaling>
        <c:delete val="0"/>
        <c:axPos val="l"/>
        <c:majorGridlines/>
        <c:numFmt formatCode="_(&quot;$&quot;* #,##0_);_(&quot;$&quot;* \(#,##0\);_(&quot;$&quot;* &quot;-&quot;??_);_(@_)" sourceLinked="1"/>
        <c:majorTickMark val="out"/>
        <c:minorTickMark val="none"/>
        <c:tickLblPos val="nextTo"/>
        <c:crossAx val="-2138815176"/>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0.62551</cdr:x>
      <cdr:y>0.7757</cdr:y>
    </cdr:from>
    <cdr:to>
      <cdr:x>0.6992</cdr:x>
      <cdr:y>0.89852</cdr:y>
    </cdr:to>
    <cdr:sp macro="" textlink="">
      <cdr:nvSpPr>
        <cdr:cNvPr id="3" name="Donut 2"/>
        <cdr:cNvSpPr/>
      </cdr:nvSpPr>
      <cdr:spPr>
        <a:xfrm xmlns:a="http://schemas.openxmlformats.org/drawingml/2006/main">
          <a:off x="2859838" y="2127909"/>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dr:relSizeAnchor xmlns:cdr="http://schemas.openxmlformats.org/drawingml/2006/chartDrawing">
    <cdr:from>
      <cdr:x>0.81102</cdr:x>
      <cdr:y>0.61556</cdr:y>
    </cdr:from>
    <cdr:to>
      <cdr:x>0.88471</cdr:x>
      <cdr:y>0.73837</cdr:y>
    </cdr:to>
    <cdr:sp macro="" textlink="">
      <cdr:nvSpPr>
        <cdr:cNvPr id="4" name="Donut 3"/>
        <cdr:cNvSpPr/>
      </cdr:nvSpPr>
      <cdr:spPr>
        <a:xfrm xmlns:a="http://schemas.openxmlformats.org/drawingml/2006/main">
          <a:off x="3707995" y="1688591"/>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11/16/12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11/16/12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5" name="Rounded Rectangle 4"/>
          <p:cNvSpPr/>
          <p:nvPr/>
        </p:nvSpPr>
        <p:spPr>
          <a:xfrm>
            <a:off x="4267200" y="3581400"/>
            <a:ext cx="28956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smtClean="0">
                <a:solidFill>
                  <a:srgbClr val="008000"/>
                </a:solidFill>
                <a:latin typeface="Sans-serif"/>
                <a:cs typeface="Sans-serif"/>
              </a:rPr>
              <a:t>Tree </a:t>
            </a:r>
            <a:r>
              <a:rPr lang="en-US" sz="6000" b="1" dirty="0" err="1" smtClean="0">
                <a:solidFill>
                  <a:srgbClr val="008000"/>
                </a:solidFill>
                <a:latin typeface="Sans-serif"/>
                <a:cs typeface="Sans-serif"/>
              </a:rPr>
              <a:t>st</a:t>
            </a:r>
            <a:endParaRPr lang="en-US" sz="6000" b="1" dirty="0">
              <a:solidFill>
                <a:srgbClr val="008000"/>
              </a:solidFill>
              <a:latin typeface="Sans-serif"/>
              <a:cs typeface="Sans-serif"/>
            </a:endParaRPr>
          </a:p>
        </p:txBody>
      </p:sp>
      <p:sp>
        <p:nvSpPr>
          <p:cNvPr id="10" name="TextBox 9"/>
          <p:cNvSpPr txBox="1"/>
          <p:nvPr/>
        </p:nvSpPr>
        <p:spPr>
          <a:xfrm>
            <a:off x="533400" y="5436513"/>
            <a:ext cx="4836618" cy="430887"/>
          </a:xfrm>
          <a:prstGeom prst="rect">
            <a:avLst/>
          </a:prstGeom>
          <a:noFill/>
        </p:spPr>
        <p:txBody>
          <a:bodyPr wrap="none" rtlCol="0">
            <a:spAutoFit/>
          </a:bodyPr>
          <a:lstStyle/>
          <a:p>
            <a:r>
              <a:rPr lang="en-US" sz="2200" b="1" dirty="0" smtClean="0">
                <a:solidFill>
                  <a:schemeClr val="bg1"/>
                </a:solidFill>
              </a:rPr>
              <a:t>A social discovery tool for organizations</a:t>
            </a:r>
            <a:endParaRPr lang="en-US" sz="2200" b="1" dirty="0">
              <a:solidFill>
                <a:schemeClr val="bg1"/>
              </a:solidFill>
            </a:endParaRPr>
          </a:p>
        </p:txBody>
      </p:sp>
      <p:pic>
        <p:nvPicPr>
          <p:cNvPr id="11" name="Picture 10"/>
          <p:cNvPicPr>
            <a:picLocks noChangeAspect="1"/>
          </p:cNvPicPr>
          <p:nvPr/>
        </p:nvPicPr>
        <p:blipFill>
          <a:blip r:embed="rId3"/>
          <a:stretch>
            <a:fillRect/>
          </a:stretch>
        </p:blipFill>
        <p:spPr>
          <a:xfrm>
            <a:off x="6019800" y="4267200"/>
            <a:ext cx="304800" cy="304800"/>
          </a:xfrm>
          <a:prstGeom prst="rect">
            <a:avLst/>
          </a:prstGeom>
        </p:spPr>
      </p:pic>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3092396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9" name="Rounded Rectangle 8"/>
          <p:cNvSpPr/>
          <p:nvPr/>
        </p:nvSpPr>
        <p:spPr>
          <a:xfrm>
            <a:off x="3962400" y="2590800"/>
            <a:ext cx="44958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b="1" dirty="0" smtClean="0">
                <a:solidFill>
                  <a:srgbClr val="008000"/>
                </a:solidFill>
                <a:latin typeface="Sans-serif"/>
                <a:cs typeface="Sans-serif"/>
              </a:rPr>
              <a:t>Thank you  </a:t>
            </a:r>
            <a:endParaRPr lang="en-US" sz="6000" b="1" dirty="0">
              <a:solidFill>
                <a:srgbClr val="008000"/>
              </a:solidFill>
              <a:latin typeface="Sans-serif"/>
              <a:cs typeface="Sans-serif"/>
            </a:endParaRPr>
          </a:p>
        </p:txBody>
      </p:sp>
      <p:pic>
        <p:nvPicPr>
          <p:cNvPr id="10" name="Picture 9"/>
          <p:cNvPicPr>
            <a:picLocks noChangeAspect="1"/>
          </p:cNvPicPr>
          <p:nvPr/>
        </p:nvPicPr>
        <p:blipFill>
          <a:blip r:embed="rId3"/>
          <a:stretch>
            <a:fillRect/>
          </a:stretch>
        </p:blipFill>
        <p:spPr>
          <a:xfrm>
            <a:off x="7924800" y="3276600"/>
            <a:ext cx="304800" cy="304800"/>
          </a:xfrm>
          <a:prstGeom prst="rect">
            <a:avLst/>
          </a:prstGeom>
        </p:spPr>
      </p:pic>
      <p:sp>
        <p:nvSpPr>
          <p:cNvPr id="12" name="TextBox 11"/>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189687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A – Quality Gathering</a:t>
            </a:r>
            <a:endParaRPr lang="en-US" sz="2000" b="1" dirty="0">
              <a:solidFill>
                <a:schemeClr val="tx1">
                  <a:lumMod val="65000"/>
                  <a:lumOff val="35000"/>
                </a:schemeClr>
              </a:solidFill>
            </a:endParaRPr>
          </a:p>
        </p:txBody>
      </p:sp>
      <p:pic>
        <p:nvPicPr>
          <p:cNvPr id="4" name="Picture 3" descr="Screen Shot 2012-11-17 at 9.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37" y="753380"/>
            <a:ext cx="6780463" cy="4809220"/>
          </a:xfrm>
          <a:prstGeom prst="rect">
            <a:avLst/>
          </a:prstGeom>
        </p:spPr>
      </p:pic>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7682415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B – People Finder</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6.20 PM.png"/>
          <p:cNvPicPr>
            <a:picLocks noChangeAspect="1"/>
          </p:cNvPicPr>
          <p:nvPr/>
        </p:nvPicPr>
        <p:blipFill rotWithShape="1">
          <a:blip r:embed="rId2">
            <a:extLst>
              <a:ext uri="{28A0092B-C50C-407E-A947-70E740481C1C}">
                <a14:useLocalDpi xmlns:a14="http://schemas.microsoft.com/office/drawing/2010/main" val="0"/>
              </a:ext>
            </a:extLst>
          </a:blip>
          <a:srcRect t="-1" b="31881"/>
          <a:stretch/>
        </p:blipFill>
        <p:spPr>
          <a:xfrm>
            <a:off x="375393" y="685800"/>
            <a:ext cx="6787407" cy="4762586"/>
          </a:xfrm>
          <a:prstGeom prst="rect">
            <a:avLst/>
          </a:prstGeom>
        </p:spPr>
      </p:pic>
    </p:spTree>
    <p:extLst>
      <p:ext uri="{BB962C8B-B14F-4D97-AF65-F5344CB8AC3E}">
        <p14:creationId xmlns:p14="http://schemas.microsoft.com/office/powerpoint/2010/main" val="20704426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C – Smart Groups</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3" name="Picture 2" descr="Screen Shot 2012-11-17 at 9.48.24 PM.png"/>
          <p:cNvPicPr>
            <a:picLocks noChangeAspect="1"/>
          </p:cNvPicPr>
          <p:nvPr/>
        </p:nvPicPr>
        <p:blipFill rotWithShape="1">
          <a:blip r:embed="rId2">
            <a:extLst>
              <a:ext uri="{28A0092B-C50C-407E-A947-70E740481C1C}">
                <a14:useLocalDpi xmlns:a14="http://schemas.microsoft.com/office/drawing/2010/main" val="0"/>
              </a:ext>
            </a:extLst>
          </a:blip>
          <a:srcRect t="-1" b="8490"/>
          <a:stretch/>
        </p:blipFill>
        <p:spPr>
          <a:xfrm>
            <a:off x="365468" y="622956"/>
            <a:ext cx="6797332" cy="4711044"/>
          </a:xfrm>
          <a:prstGeom prst="rect">
            <a:avLst/>
          </a:prstGeom>
        </p:spPr>
      </p:pic>
    </p:spTree>
    <p:extLst>
      <p:ext uri="{BB962C8B-B14F-4D97-AF65-F5344CB8AC3E}">
        <p14:creationId xmlns:p14="http://schemas.microsoft.com/office/powerpoint/2010/main" val="59392008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D – Shared Feed</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9.39 PM.png"/>
          <p:cNvPicPr>
            <a:picLocks noChangeAspect="1"/>
          </p:cNvPicPr>
          <p:nvPr/>
        </p:nvPicPr>
        <p:blipFill rotWithShape="1">
          <a:blip r:embed="rId2">
            <a:extLst>
              <a:ext uri="{28A0092B-C50C-407E-A947-70E740481C1C}">
                <a14:useLocalDpi xmlns:a14="http://schemas.microsoft.com/office/drawing/2010/main" val="0"/>
              </a:ext>
            </a:extLst>
          </a:blip>
          <a:srcRect b="25186"/>
          <a:stretch/>
        </p:blipFill>
        <p:spPr>
          <a:xfrm>
            <a:off x="338352" y="640936"/>
            <a:ext cx="6824448" cy="4693064"/>
          </a:xfrm>
          <a:prstGeom prst="rect">
            <a:avLst/>
          </a:prstGeom>
        </p:spPr>
      </p:pic>
    </p:spTree>
    <p:extLst>
      <p:ext uri="{BB962C8B-B14F-4D97-AF65-F5344CB8AC3E}">
        <p14:creationId xmlns:p14="http://schemas.microsoft.com/office/powerpoint/2010/main" val="28527787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 y="838200"/>
            <a:ext cx="8763000" cy="4648200"/>
          </a:xfrm>
          <a:prstGeom prst="rect">
            <a:avLst/>
          </a:prstGeom>
          <a:gradFill>
            <a:gsLst>
              <a:gs pos="41000">
                <a:schemeClr val="accent1">
                  <a:shade val="93000"/>
                  <a:satMod val="130000"/>
                  <a:alpha val="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76200" y="76200"/>
            <a:ext cx="44958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Appendix E - Financials</a:t>
            </a:r>
            <a:endParaRPr lang="en-US" sz="2000" b="1" dirty="0">
              <a:solidFill>
                <a:schemeClr val="tx1">
                  <a:lumMod val="65000"/>
                  <a:lumOff val="35000"/>
                </a:schemeClr>
              </a:solidFill>
            </a:endParaRPr>
          </a:p>
        </p:txBody>
      </p:sp>
      <p:graphicFrame>
        <p:nvGraphicFramePr>
          <p:cNvPr id="4" name="Chart 3" title="Revenues, Gross Margin, and Cash Flows"/>
          <p:cNvGraphicFramePr/>
          <p:nvPr>
            <p:extLst>
              <p:ext uri="{D42A27DB-BD31-4B8C-83A1-F6EECF244321}">
                <p14:modId xmlns:p14="http://schemas.microsoft.com/office/powerpoint/2010/main" val="953333289"/>
              </p:ext>
            </p:extLst>
          </p:nvPr>
        </p:nvGraphicFramePr>
        <p:xfrm>
          <a:off x="4572000" y="3657600"/>
          <a:ext cx="43434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690206105"/>
              </p:ext>
            </p:extLst>
          </p:nvPr>
        </p:nvGraphicFramePr>
        <p:xfrm>
          <a:off x="76200" y="36576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685800" y="1066800"/>
            <a:ext cx="7848600" cy="2015936"/>
          </a:xfrm>
          <a:prstGeom prst="rect">
            <a:avLst/>
          </a:prstGeom>
          <a:noFill/>
        </p:spPr>
        <p:txBody>
          <a:bodyPr wrap="square" rtlCol="0">
            <a:spAutoFit/>
          </a:bodyPr>
          <a:lstStyle/>
          <a:p>
            <a:r>
              <a:rPr lang="en-US" sz="2500" dirty="0" smtClean="0"/>
              <a:t>With </a:t>
            </a:r>
            <a:r>
              <a:rPr lang="en-US" sz="2500" dirty="0" smtClean="0"/>
              <a:t>two </a:t>
            </a:r>
            <a:r>
              <a:rPr lang="en-US" sz="2500" dirty="0" smtClean="0"/>
              <a:t>product tiers </a:t>
            </a:r>
            <a:r>
              <a:rPr lang="en-US" sz="2500" dirty="0" smtClean="0"/>
              <a:t>(</a:t>
            </a:r>
            <a:r>
              <a:rPr lang="en-US" sz="2500" dirty="0" err="1" smtClean="0"/>
              <a:t>SaaS</a:t>
            </a:r>
            <a:r>
              <a:rPr lang="en-US" sz="2500" dirty="0" smtClean="0"/>
              <a:t> &amp; Enterprise </a:t>
            </a:r>
            <a:r>
              <a:rPr lang="en-US" sz="2500" dirty="0" smtClean="0"/>
              <a:t>in-</a:t>
            </a:r>
            <a:r>
              <a:rPr lang="en-US" sz="2500" dirty="0" smtClean="0"/>
              <a:t>location) </a:t>
            </a:r>
            <a:r>
              <a:rPr lang="en-US" sz="2500" dirty="0" smtClean="0"/>
              <a:t>we will breakeven in 14 quarters (3.5 years</a:t>
            </a:r>
            <a:r>
              <a:rPr lang="en-US" sz="2500" dirty="0" smtClean="0"/>
              <a:t>). We expect to burn capital early on in marketing and sales. Given </a:t>
            </a:r>
            <a:r>
              <a:rPr lang="en-US" sz="2500" dirty="0" smtClean="0"/>
              <a:t>our predictions our firm, in the early </a:t>
            </a:r>
            <a:r>
              <a:rPr lang="en-US" sz="2500" dirty="0" smtClean="0"/>
              <a:t>stages, </a:t>
            </a:r>
            <a:r>
              <a:rPr lang="en-US" sz="2500" dirty="0" smtClean="0"/>
              <a:t>will have financials similar to LinkedIn and </a:t>
            </a:r>
            <a:r>
              <a:rPr lang="en-US" sz="2500" dirty="0" smtClean="0"/>
              <a:t>Microsoft</a:t>
            </a:r>
            <a:endParaRPr lang="en-US" sz="2500" dirty="0" smtClean="0"/>
          </a:p>
        </p:txBody>
      </p:sp>
      <p:sp>
        <p:nvSpPr>
          <p:cNvPr id="9" name="TextBox 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67467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95800" y="1770872"/>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Why Social Discovery?</a:t>
            </a:r>
          </a:p>
        </p:txBody>
      </p:sp>
      <p:sp>
        <p:nvSpPr>
          <p:cNvPr id="2" name="TextBox 1"/>
          <p:cNvSpPr txBox="1"/>
          <p:nvPr/>
        </p:nvSpPr>
        <p:spPr>
          <a:xfrm>
            <a:off x="533400" y="0"/>
            <a:ext cx="7696200" cy="1631216"/>
          </a:xfrm>
          <a:prstGeom prst="rect">
            <a:avLst/>
          </a:prstGeom>
          <a:noFill/>
        </p:spPr>
        <p:txBody>
          <a:bodyPr wrap="square" rtlCol="0">
            <a:spAutoFit/>
          </a:bodyPr>
          <a:lstStyle/>
          <a:p>
            <a:r>
              <a:rPr lang="en-US" sz="10000" dirty="0" smtClean="0">
                <a:solidFill>
                  <a:schemeClr val="bg1">
                    <a:lumMod val="75000"/>
                  </a:schemeClr>
                </a:solidFill>
              </a:rPr>
              <a:t>Contents</a:t>
            </a:r>
            <a:endParaRPr lang="en-US" sz="10000" dirty="0">
              <a:solidFill>
                <a:schemeClr val="bg1">
                  <a:lumMod val="75000"/>
                </a:schemeClr>
              </a:solidFill>
            </a:endParaRPr>
          </a:p>
        </p:txBody>
      </p:sp>
      <p:sp>
        <p:nvSpPr>
          <p:cNvPr id="4" name="Rectangle 3"/>
          <p:cNvSpPr/>
          <p:nvPr/>
        </p:nvSpPr>
        <p:spPr>
          <a:xfrm>
            <a:off x="4495800" y="2286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Problem Summary</a:t>
            </a:r>
          </a:p>
        </p:txBody>
      </p:sp>
      <p:sp>
        <p:nvSpPr>
          <p:cNvPr id="6" name="Rectangle 5"/>
          <p:cNvSpPr/>
          <p:nvPr/>
        </p:nvSpPr>
        <p:spPr>
          <a:xfrm>
            <a:off x="4495800" y="28194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Competition Case Study (LinkedIn)</a:t>
            </a:r>
            <a:endParaRPr lang="en-US" sz="1400" dirty="0" smtClean="0">
              <a:solidFill>
                <a:schemeClr val="tx1"/>
              </a:solidFill>
              <a:latin typeface="Arial"/>
              <a:cs typeface="Arial"/>
            </a:endParaRPr>
          </a:p>
        </p:txBody>
      </p:sp>
      <p:sp>
        <p:nvSpPr>
          <p:cNvPr id="7" name="Rectangle 6"/>
          <p:cNvSpPr/>
          <p:nvPr/>
        </p:nvSpPr>
        <p:spPr>
          <a:xfrm>
            <a:off x="4495800" y="33528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How </a:t>
            </a:r>
            <a:r>
              <a:rPr lang="en-US" sz="1400" b="1" dirty="0" err="1">
                <a:solidFill>
                  <a:schemeClr val="tx1">
                    <a:lumMod val="65000"/>
                    <a:lumOff val="35000"/>
                  </a:schemeClr>
                </a:solidFill>
              </a:rPr>
              <a:t>Tree.st</a:t>
            </a:r>
            <a:r>
              <a:rPr lang="en-US" sz="1400" b="1" dirty="0">
                <a:solidFill>
                  <a:schemeClr val="tx1">
                    <a:lumMod val="65000"/>
                    <a:lumOff val="35000"/>
                  </a:schemeClr>
                </a:solidFill>
              </a:rPr>
              <a:t> </a:t>
            </a:r>
            <a:r>
              <a:rPr lang="en-US" sz="1400" b="1" dirty="0" smtClean="0">
                <a:solidFill>
                  <a:schemeClr val="tx1">
                    <a:lumMod val="65000"/>
                    <a:lumOff val="35000"/>
                  </a:schemeClr>
                </a:solidFill>
              </a:rPr>
              <a:t>Works</a:t>
            </a:r>
            <a:endParaRPr lang="en-US" sz="1400" dirty="0" smtClean="0">
              <a:solidFill>
                <a:schemeClr val="tx1"/>
              </a:solidFill>
              <a:latin typeface="Arial"/>
              <a:cs typeface="Arial"/>
            </a:endParaRPr>
          </a:p>
        </p:txBody>
      </p:sp>
      <p:sp>
        <p:nvSpPr>
          <p:cNvPr id="8" name="Rectangle 7"/>
          <p:cNvSpPr/>
          <p:nvPr/>
        </p:nvSpPr>
        <p:spPr>
          <a:xfrm>
            <a:off x="4495800" y="44196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Competition &amp; </a:t>
            </a:r>
            <a:r>
              <a:rPr lang="en-US" sz="1400" b="1" dirty="0" smtClean="0">
                <a:solidFill>
                  <a:schemeClr val="tx1">
                    <a:lumMod val="65000"/>
                    <a:lumOff val="35000"/>
                  </a:schemeClr>
                </a:solidFill>
              </a:rPr>
              <a:t>Monetization</a:t>
            </a:r>
            <a:endParaRPr lang="en-US" sz="1400" b="1" dirty="0">
              <a:solidFill>
                <a:schemeClr val="tx1">
                  <a:lumMod val="65000"/>
                  <a:lumOff val="35000"/>
                </a:schemeClr>
              </a:solidFill>
            </a:endParaRPr>
          </a:p>
        </p:txBody>
      </p:sp>
      <p:sp>
        <p:nvSpPr>
          <p:cNvPr id="9" name="Rectangle 8"/>
          <p:cNvSpPr/>
          <p:nvPr/>
        </p:nvSpPr>
        <p:spPr>
          <a:xfrm>
            <a:off x="4495800" y="4953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Team</a:t>
            </a:r>
            <a:endParaRPr lang="en-US" sz="1400" dirty="0" smtClean="0">
              <a:solidFill>
                <a:schemeClr val="tx1"/>
              </a:solidFill>
              <a:latin typeface="Arial"/>
              <a:cs typeface="Arial"/>
            </a:endParaRPr>
          </a:p>
        </p:txBody>
      </p:sp>
      <p:sp>
        <p:nvSpPr>
          <p:cNvPr id="10" name="Rectangle 9"/>
          <p:cNvSpPr/>
          <p:nvPr/>
        </p:nvSpPr>
        <p:spPr>
          <a:xfrm>
            <a:off x="4495800" y="54864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Appendix A-E</a:t>
            </a:r>
            <a:endParaRPr lang="en-US" sz="1400" dirty="0" smtClean="0">
              <a:solidFill>
                <a:schemeClr val="tx1"/>
              </a:solidFill>
              <a:latin typeface="Arial"/>
              <a:cs typeface="Arial"/>
            </a:endParaRPr>
          </a:p>
        </p:txBody>
      </p:sp>
      <p:sp>
        <p:nvSpPr>
          <p:cNvPr id="11" name="Rectangle 10"/>
          <p:cNvSpPr/>
          <p:nvPr/>
        </p:nvSpPr>
        <p:spPr>
          <a:xfrm>
            <a:off x="4495800" y="38862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Validation Case Study (MIT)</a:t>
            </a:r>
            <a:endParaRPr lang="en-US" sz="1400" dirty="0" smtClean="0">
              <a:solidFill>
                <a:schemeClr val="tx1"/>
              </a:solidFill>
              <a:latin typeface="Arial"/>
              <a:cs typeface="Arial"/>
            </a:endParaRPr>
          </a:p>
        </p:txBody>
      </p:sp>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85769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5000" y="533400"/>
            <a:ext cx="5638800" cy="1600200"/>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209800" y="609600"/>
            <a:ext cx="5029200" cy="1015663"/>
          </a:xfrm>
          <a:prstGeom prst="rect">
            <a:avLst/>
          </a:prstGeom>
          <a:noFill/>
          <a:effectLst/>
        </p:spPr>
        <p:txBody>
          <a:bodyPr wrap="square" rtlCol="0">
            <a:spAutoFit/>
          </a:bodyPr>
          <a:lstStyle/>
          <a:p>
            <a:r>
              <a:rPr lang="en-US" sz="2000" b="1" dirty="0" smtClean="0">
                <a:solidFill>
                  <a:schemeClr val="bg1"/>
                </a:solidFill>
              </a:rPr>
              <a:t>Humans are social beings. To socialize we group ourselves based on the traits we find in the people around us</a:t>
            </a:r>
            <a:endParaRPr lang="en-US" sz="2000" dirty="0">
              <a:solidFill>
                <a:schemeClr val="bg1"/>
              </a:solidFill>
            </a:endParaRPr>
          </a:p>
        </p:txBody>
      </p:sp>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t>
            </a:r>
            <a:r>
              <a:rPr lang="en-US" sz="2000" b="1" dirty="0" smtClean="0">
                <a:solidFill>
                  <a:schemeClr val="tx1">
                    <a:lumMod val="65000"/>
                    <a:lumOff val="35000"/>
                  </a:schemeClr>
                </a:solidFill>
              </a:rPr>
              <a:t>Why Social Discovery?</a:t>
            </a:r>
            <a:endParaRPr lang="en-US" sz="2000" b="1" dirty="0" smtClean="0">
              <a:solidFill>
                <a:schemeClr val="tx1">
                  <a:lumMod val="65000"/>
                  <a:lumOff val="35000"/>
                </a:schemeClr>
              </a:solidFill>
            </a:endParaRPr>
          </a:p>
        </p:txBody>
      </p:sp>
      <p:pic>
        <p:nvPicPr>
          <p:cNvPr id="19" name="Picture 18"/>
          <p:cNvPicPr>
            <a:picLocks noChangeAspect="1"/>
          </p:cNvPicPr>
          <p:nvPr/>
        </p:nvPicPr>
        <p:blipFill rotWithShape="1">
          <a:blip r:embed="rId2"/>
          <a:srcRect t="27876" b="28158"/>
          <a:stretch/>
        </p:blipFill>
        <p:spPr>
          <a:xfrm>
            <a:off x="1066800" y="2338191"/>
            <a:ext cx="7467600" cy="2462409"/>
          </a:xfrm>
          <a:prstGeom prst="rect">
            <a:avLst/>
          </a:prstGeom>
        </p:spPr>
      </p:pic>
      <p:sp>
        <p:nvSpPr>
          <p:cNvPr id="9" name="TextBox 8"/>
          <p:cNvSpPr txBox="1"/>
          <p:nvPr/>
        </p:nvSpPr>
        <p:spPr>
          <a:xfrm>
            <a:off x="1600200" y="4800600"/>
            <a:ext cx="2362200" cy="1015663"/>
          </a:xfrm>
          <a:prstGeom prst="rect">
            <a:avLst/>
          </a:prstGeom>
          <a:noFill/>
          <a:effectLst/>
        </p:spPr>
        <p:txBody>
          <a:bodyPr wrap="square" rtlCol="0">
            <a:spAutoFit/>
          </a:bodyPr>
          <a:lstStyle/>
          <a:p>
            <a:r>
              <a:rPr lang="en-US" sz="1500" dirty="0" smtClean="0">
                <a:solidFill>
                  <a:schemeClr val="tx1">
                    <a:lumMod val="75000"/>
                    <a:lumOff val="25000"/>
                  </a:schemeClr>
                </a:solidFill>
              </a:rPr>
              <a:t>Vision allowed the caveman to see physical traits in others to build teams to reach a goals and innovate</a:t>
            </a:r>
            <a:endParaRPr lang="en-US" sz="1500" dirty="0">
              <a:solidFill>
                <a:schemeClr val="tx1">
                  <a:lumMod val="75000"/>
                  <a:lumOff val="25000"/>
                </a:schemeClr>
              </a:solidFill>
            </a:endParaRPr>
          </a:p>
        </p:txBody>
      </p:sp>
      <p:sp>
        <p:nvSpPr>
          <p:cNvPr id="10" name="TextBox 9"/>
          <p:cNvSpPr txBox="1"/>
          <p:nvPr/>
        </p:nvSpPr>
        <p:spPr>
          <a:xfrm>
            <a:off x="5257800" y="4800600"/>
            <a:ext cx="2819400" cy="1246495"/>
          </a:xfrm>
          <a:prstGeom prst="rect">
            <a:avLst/>
          </a:prstGeom>
          <a:noFill/>
          <a:effectLst/>
        </p:spPr>
        <p:txBody>
          <a:bodyPr wrap="square" rtlCol="0">
            <a:spAutoFit/>
          </a:bodyPr>
          <a:lstStyle/>
          <a:p>
            <a:r>
              <a:rPr lang="en-US" sz="1500" dirty="0" smtClean="0">
                <a:solidFill>
                  <a:schemeClr val="tx1">
                    <a:lumMod val="75000"/>
                    <a:lumOff val="25000"/>
                  </a:schemeClr>
                </a:solidFill>
              </a:rPr>
              <a:t>Today </a:t>
            </a:r>
            <a:r>
              <a:rPr lang="en-US" sz="1500" dirty="0" smtClean="0">
                <a:solidFill>
                  <a:schemeClr val="tx1">
                    <a:lumMod val="75000"/>
                    <a:lumOff val="25000"/>
                  </a:schemeClr>
                </a:solidFill>
              </a:rPr>
              <a:t>we are blind, as there are few tools for individuals in organizations find one another based on invisible </a:t>
            </a:r>
            <a:r>
              <a:rPr lang="en-US" sz="1500" dirty="0" smtClean="0">
                <a:solidFill>
                  <a:schemeClr val="tx1">
                    <a:lumMod val="75000"/>
                    <a:lumOff val="25000"/>
                  </a:schemeClr>
                </a:solidFill>
              </a:rPr>
              <a:t>traits – be them mental or physical</a:t>
            </a:r>
            <a:endParaRPr lang="en-US" sz="1500" dirty="0">
              <a:solidFill>
                <a:schemeClr val="tx1">
                  <a:lumMod val="75000"/>
                  <a:lumOff val="25000"/>
                </a:schemeClr>
              </a:solidFill>
            </a:endParaRPr>
          </a:p>
        </p:txBody>
      </p:sp>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788275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t>
            </a:r>
            <a:r>
              <a:rPr lang="en-US" sz="2000" b="1" dirty="0" smtClean="0">
                <a:solidFill>
                  <a:schemeClr val="tx1">
                    <a:lumMod val="65000"/>
                    <a:lumOff val="35000"/>
                  </a:schemeClr>
                </a:solidFill>
              </a:rPr>
              <a:t>Problem Summary</a:t>
            </a:r>
            <a:endParaRPr lang="en-US" sz="2000" b="1" dirty="0" smtClean="0">
              <a:solidFill>
                <a:schemeClr val="tx1">
                  <a:lumMod val="65000"/>
                  <a:lumOff val="35000"/>
                </a:schemeClr>
              </a:solidFill>
            </a:endParaRPr>
          </a:p>
        </p:txBody>
      </p:sp>
      <p:sp>
        <p:nvSpPr>
          <p:cNvPr id="2" name="Rectangle 1"/>
          <p:cNvSpPr/>
          <p:nvPr/>
        </p:nvSpPr>
        <p:spPr>
          <a:xfrm>
            <a:off x="457200" y="618736"/>
            <a:ext cx="6400800" cy="5816978"/>
          </a:xfrm>
          <a:prstGeom prst="rect">
            <a:avLst/>
          </a:prstGeom>
        </p:spPr>
        <p:txBody>
          <a:bodyPr wrap="square">
            <a:spAutoFit/>
          </a:bodyPr>
          <a:lstStyle/>
          <a:p>
            <a:r>
              <a:rPr lang="en-US" dirty="0">
                <a:solidFill>
                  <a:schemeClr val="tx1">
                    <a:lumMod val="65000"/>
                    <a:lumOff val="35000"/>
                  </a:schemeClr>
                </a:solidFill>
              </a:rPr>
              <a:t>As globalization removes national barriers, companies will compete more and more on a global level. As a consequence, the innovation these generate will be the greatest differentiator between winners and </a:t>
            </a:r>
            <a:r>
              <a:rPr lang="en-US" dirty="0" smtClean="0">
                <a:solidFill>
                  <a:schemeClr val="tx1">
                    <a:lumMod val="65000"/>
                    <a:lumOff val="35000"/>
                  </a:schemeClr>
                </a:solidFill>
              </a:rPr>
              <a:t>losers.</a:t>
            </a:r>
          </a:p>
          <a:p>
            <a:endParaRPr lang="en-US" dirty="0">
              <a:solidFill>
                <a:schemeClr val="tx1">
                  <a:lumMod val="65000"/>
                  <a:lumOff val="35000"/>
                </a:schemeClr>
              </a:solidFill>
            </a:endParaRPr>
          </a:p>
          <a:p>
            <a:r>
              <a:rPr lang="en-US" dirty="0" smtClean="0">
                <a:solidFill>
                  <a:schemeClr val="tx1">
                    <a:lumMod val="65000"/>
                    <a:lumOff val="35000"/>
                  </a:schemeClr>
                </a:solidFill>
              </a:rPr>
              <a:t>The </a:t>
            </a:r>
            <a:r>
              <a:rPr lang="en-US" dirty="0">
                <a:solidFill>
                  <a:schemeClr val="tx1">
                    <a:lumMod val="65000"/>
                    <a:lumOff val="35000"/>
                  </a:schemeClr>
                </a:solidFill>
              </a:rPr>
              <a:t>greatest barrier of innovation is silo-</a:t>
            </a:r>
            <a:r>
              <a:rPr lang="en-US" dirty="0" err="1">
                <a:solidFill>
                  <a:schemeClr val="tx1">
                    <a:lumMod val="65000"/>
                    <a:lumOff val="35000"/>
                  </a:schemeClr>
                </a:solidFill>
              </a:rPr>
              <a:t>ed</a:t>
            </a:r>
            <a:r>
              <a:rPr lang="en-US" dirty="0">
                <a:solidFill>
                  <a:schemeClr val="tx1">
                    <a:lumMod val="65000"/>
                    <a:lumOff val="35000"/>
                  </a:schemeClr>
                </a:solidFill>
              </a:rPr>
              <a:t> thinking. Departmental silos, program silos, functional silos, and cultural silos – impede innovation at organizations from taking </a:t>
            </a:r>
            <a:r>
              <a:rPr lang="en-US" dirty="0" smtClean="0">
                <a:solidFill>
                  <a:schemeClr val="tx1">
                    <a:lumMod val="65000"/>
                    <a:lumOff val="35000"/>
                  </a:schemeClr>
                </a:solidFill>
              </a:rPr>
              <a:t>place. If </a:t>
            </a:r>
            <a:r>
              <a:rPr lang="en-US" dirty="0">
                <a:solidFill>
                  <a:schemeClr val="tx1">
                    <a:lumMod val="65000"/>
                    <a:lumOff val="35000"/>
                  </a:schemeClr>
                </a:solidFill>
              </a:rPr>
              <a:t>silo-</a:t>
            </a:r>
            <a:r>
              <a:rPr lang="en-US" dirty="0" err="1">
                <a:solidFill>
                  <a:schemeClr val="tx1">
                    <a:lumMod val="65000"/>
                    <a:lumOff val="35000"/>
                  </a:schemeClr>
                </a:solidFill>
              </a:rPr>
              <a:t>ed</a:t>
            </a:r>
            <a:r>
              <a:rPr lang="en-US" dirty="0">
                <a:solidFill>
                  <a:schemeClr val="tx1">
                    <a:lumMod val="65000"/>
                    <a:lumOff val="35000"/>
                  </a:schemeClr>
                </a:solidFill>
              </a:rPr>
              <a:t> thinking is innovation’s greatest barrier, inter-disciplinary, inter-cultural </a:t>
            </a:r>
            <a:r>
              <a:rPr lang="en-US" dirty="0" smtClean="0">
                <a:solidFill>
                  <a:schemeClr val="tx1">
                    <a:lumMod val="65000"/>
                    <a:lumOff val="35000"/>
                  </a:schemeClr>
                </a:solidFill>
              </a:rPr>
              <a:t>and </a:t>
            </a:r>
            <a:r>
              <a:rPr lang="en-US" dirty="0">
                <a:solidFill>
                  <a:schemeClr val="tx1">
                    <a:lumMod val="65000"/>
                    <a:lumOff val="35000"/>
                  </a:schemeClr>
                </a:solidFill>
              </a:rPr>
              <a:t>inter-departmental communication is its greatest </a:t>
            </a:r>
            <a:r>
              <a:rPr lang="en-US" dirty="0" smtClean="0">
                <a:solidFill>
                  <a:schemeClr val="tx1">
                    <a:lumMod val="65000"/>
                    <a:lumOff val="35000"/>
                  </a:schemeClr>
                </a:solidFill>
              </a:rPr>
              <a:t>driver [1].</a:t>
            </a:r>
            <a:endParaRPr lang="en-US" dirty="0">
              <a:solidFill>
                <a:schemeClr val="tx1">
                  <a:lumMod val="65000"/>
                  <a:lumOff val="35000"/>
                </a:schemeClr>
              </a:solidFill>
            </a:endParaRPr>
          </a:p>
          <a:p>
            <a:endParaRPr lang="en-US" dirty="0" smtClean="0">
              <a:solidFill>
                <a:schemeClr val="tx1">
                  <a:lumMod val="65000"/>
                  <a:lumOff val="35000"/>
                </a:schemeClr>
              </a:solidFill>
            </a:endParaRPr>
          </a:p>
          <a:p>
            <a:r>
              <a:rPr lang="en-US" dirty="0" smtClean="0">
                <a:solidFill>
                  <a:schemeClr val="tx1">
                    <a:lumMod val="65000"/>
                    <a:lumOff val="35000"/>
                  </a:schemeClr>
                </a:solidFill>
              </a:rPr>
              <a:t>This </a:t>
            </a:r>
            <a:r>
              <a:rPr lang="en-US" dirty="0">
                <a:solidFill>
                  <a:schemeClr val="tx1">
                    <a:lumMod val="65000"/>
                    <a:lumOff val="35000"/>
                  </a:schemeClr>
                </a:solidFill>
              </a:rPr>
              <a:t>is an urging and very real </a:t>
            </a:r>
            <a:r>
              <a:rPr lang="en-US" dirty="0" smtClean="0">
                <a:solidFill>
                  <a:schemeClr val="tx1">
                    <a:lumMod val="65000"/>
                    <a:lumOff val="35000"/>
                  </a:schemeClr>
                </a:solidFill>
              </a:rPr>
              <a:t>problem. </a:t>
            </a:r>
            <a:r>
              <a:rPr lang="en-US" dirty="0">
                <a:solidFill>
                  <a:schemeClr val="tx1">
                    <a:lumMod val="65000"/>
                    <a:lumOff val="35000"/>
                  </a:schemeClr>
                </a:solidFill>
              </a:rPr>
              <a:t>Much research from Prof. </a:t>
            </a:r>
            <a:r>
              <a:rPr lang="en-US" dirty="0" err="1">
                <a:solidFill>
                  <a:schemeClr val="tx1">
                    <a:lumMod val="65000"/>
                    <a:lumOff val="35000"/>
                  </a:schemeClr>
                </a:solidFill>
              </a:rPr>
              <a:t>Piskorski</a:t>
            </a:r>
            <a:r>
              <a:rPr lang="en-US" dirty="0">
                <a:solidFill>
                  <a:schemeClr val="tx1">
                    <a:lumMod val="65000"/>
                    <a:lumOff val="35000"/>
                  </a:schemeClr>
                </a:solidFill>
              </a:rPr>
              <a:t> (HBS) </a:t>
            </a:r>
            <a:r>
              <a:rPr lang="en-US" dirty="0" smtClean="0">
                <a:solidFill>
                  <a:schemeClr val="tx1">
                    <a:lumMod val="65000"/>
                    <a:lumOff val="35000"/>
                  </a:schemeClr>
                </a:solidFill>
              </a:rPr>
              <a:t>[2]</a:t>
            </a:r>
            <a:r>
              <a:rPr lang="en-US" dirty="0">
                <a:solidFill>
                  <a:schemeClr val="tx1">
                    <a:lumMod val="65000"/>
                    <a:lumOff val="35000"/>
                  </a:schemeClr>
                </a:solidFill>
              </a:rPr>
              <a:t>, Anthony J. Bradley (VP at Gartner Research) </a:t>
            </a:r>
            <a:r>
              <a:rPr lang="en-US" dirty="0" smtClean="0">
                <a:solidFill>
                  <a:schemeClr val="tx1">
                    <a:lumMod val="65000"/>
                    <a:lumOff val="35000"/>
                  </a:schemeClr>
                </a:solidFill>
              </a:rPr>
              <a:t>[3]</a:t>
            </a:r>
            <a:r>
              <a:rPr lang="en-US" dirty="0">
                <a:solidFill>
                  <a:schemeClr val="tx1">
                    <a:lumMod val="65000"/>
                    <a:lumOff val="35000"/>
                  </a:schemeClr>
                </a:solidFill>
              </a:rPr>
              <a:t>, among </a:t>
            </a:r>
            <a:r>
              <a:rPr lang="en-US" dirty="0" smtClean="0">
                <a:solidFill>
                  <a:schemeClr val="tx1">
                    <a:lumMod val="65000"/>
                    <a:lumOff val="35000"/>
                  </a:schemeClr>
                </a:solidFill>
              </a:rPr>
              <a:t>other premier </a:t>
            </a:r>
            <a:r>
              <a:rPr lang="en-US" dirty="0">
                <a:solidFill>
                  <a:schemeClr val="tx1">
                    <a:lumMod val="65000"/>
                    <a:lumOff val="35000"/>
                  </a:schemeClr>
                </a:solidFill>
              </a:rPr>
              <a:t>research groups has been done in this space. When one analyzes why Kodak does not exist today, or why Apple has exploded with success, the existence or the lack of silo-</a:t>
            </a:r>
            <a:r>
              <a:rPr lang="en-US" dirty="0" err="1">
                <a:solidFill>
                  <a:schemeClr val="tx1">
                    <a:lumMod val="65000"/>
                    <a:lumOff val="35000"/>
                  </a:schemeClr>
                </a:solidFill>
              </a:rPr>
              <a:t>ed</a:t>
            </a:r>
            <a:r>
              <a:rPr lang="en-US" dirty="0">
                <a:solidFill>
                  <a:schemeClr val="tx1">
                    <a:lumMod val="65000"/>
                    <a:lumOff val="35000"/>
                  </a:schemeClr>
                </a:solidFill>
              </a:rPr>
              <a:t> communication is at the center of the conversation.</a:t>
            </a:r>
          </a:p>
          <a:p>
            <a:endParaRPr lang="en-US" dirty="0" smtClean="0">
              <a:solidFill>
                <a:schemeClr val="tx1">
                  <a:lumMod val="65000"/>
                  <a:lumOff val="35000"/>
                </a:schemeClr>
              </a:solidFill>
            </a:endParaRPr>
          </a:p>
          <a:p>
            <a:r>
              <a:rPr lang="en-US" sz="1200" dirty="0" smtClean="0">
                <a:solidFill>
                  <a:schemeClr val="tx1">
                    <a:lumMod val="65000"/>
                    <a:lumOff val="35000"/>
                  </a:schemeClr>
                </a:solidFill>
              </a:rPr>
              <a:t>[1] “Medici Effect.” [2] </a:t>
            </a:r>
            <a:r>
              <a:rPr lang="en-US" sz="1200" dirty="0" err="1" smtClean="0">
                <a:solidFill>
                  <a:schemeClr val="tx1">
                    <a:lumMod val="65000"/>
                    <a:lumOff val="35000"/>
                  </a:schemeClr>
                </a:solidFill>
              </a:rPr>
              <a:t>Piskorski</a:t>
            </a:r>
            <a:r>
              <a:rPr lang="en-US" sz="1200" dirty="0" smtClean="0">
                <a:solidFill>
                  <a:schemeClr val="tx1">
                    <a:lumMod val="65000"/>
                    <a:lumOff val="35000"/>
                  </a:schemeClr>
                </a:solidFill>
              </a:rPr>
              <a:t>, </a:t>
            </a:r>
            <a:r>
              <a:rPr lang="en-US" sz="1200" dirty="0" err="1" smtClean="0">
                <a:solidFill>
                  <a:schemeClr val="tx1">
                    <a:lumMod val="65000"/>
                    <a:lumOff val="35000"/>
                  </a:schemeClr>
                </a:solidFill>
              </a:rPr>
              <a:t>Mikolaj</a:t>
            </a:r>
            <a:r>
              <a:rPr lang="en-US" sz="1200" dirty="0" smtClean="0">
                <a:solidFill>
                  <a:schemeClr val="tx1">
                    <a:lumMod val="65000"/>
                    <a:lumOff val="35000"/>
                  </a:schemeClr>
                </a:solidFill>
              </a:rPr>
              <a:t> Jan. "Social Strategies That Work." Harvard Business Review 89, no. 11 (November 2011): 116–122. [3] </a:t>
            </a:r>
            <a:r>
              <a:rPr lang="en-US" sz="1200" dirty="0">
                <a:solidFill>
                  <a:schemeClr val="tx1">
                    <a:lumMod val="65000"/>
                    <a:lumOff val="35000"/>
                  </a:schemeClr>
                </a:solidFill>
              </a:rPr>
              <a:t>Bradley, Anthony J. “The Social Organization.” Harvard Review Press</a:t>
            </a:r>
          </a:p>
        </p:txBody>
      </p:sp>
      <p:pic>
        <p:nvPicPr>
          <p:cNvPr id="3" name="Picture 2"/>
          <p:cNvPicPr>
            <a:picLocks noChangeAspect="1"/>
          </p:cNvPicPr>
          <p:nvPr/>
        </p:nvPicPr>
        <p:blipFill>
          <a:blip r:embed="rId2"/>
          <a:stretch>
            <a:fillRect/>
          </a:stretch>
        </p:blipFill>
        <p:spPr>
          <a:xfrm>
            <a:off x="7239000" y="685800"/>
            <a:ext cx="1625600" cy="1625600"/>
          </a:xfrm>
          <a:prstGeom prst="rect">
            <a:avLst/>
          </a:prstGeom>
        </p:spPr>
      </p:pic>
      <p:pic>
        <p:nvPicPr>
          <p:cNvPr id="4" name="Picture 3"/>
          <p:cNvPicPr>
            <a:picLocks noChangeAspect="1"/>
          </p:cNvPicPr>
          <p:nvPr/>
        </p:nvPicPr>
        <p:blipFill>
          <a:blip r:embed="rId3"/>
          <a:stretch>
            <a:fillRect/>
          </a:stretch>
        </p:blipFill>
        <p:spPr>
          <a:xfrm rot="21106256">
            <a:off x="7380051" y="3227133"/>
            <a:ext cx="1511300" cy="1014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rot="536116">
            <a:off x="7575079" y="4352393"/>
            <a:ext cx="1212558" cy="147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8837644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a:off x="2362201" y="145945"/>
            <a:ext cx="1280160" cy="3670079"/>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Rounded Rectangle 32"/>
          <p:cNvSpPr/>
          <p:nvPr/>
        </p:nvSpPr>
        <p:spPr>
          <a:xfrm>
            <a:off x="914400" y="4518532"/>
            <a:ext cx="944292"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955153" y="4899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Judges</a:t>
            </a:r>
            <a:endParaRPr lang="en-US" sz="1200" dirty="0">
              <a:solidFill>
                <a:schemeClr val="tx1"/>
              </a:solidFill>
            </a:endParaRPr>
          </a:p>
        </p:txBody>
      </p:sp>
      <p:sp>
        <p:nvSpPr>
          <p:cNvPr id="43" name="Rounded Rectangle 42"/>
          <p:cNvSpPr/>
          <p:nvPr/>
        </p:nvSpPr>
        <p:spPr>
          <a:xfrm>
            <a:off x="916003" y="5280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Cases</a:t>
            </a:r>
            <a:endParaRPr lang="en-US" sz="1200" dirty="0">
              <a:solidFill>
                <a:schemeClr val="tx1"/>
              </a:solidFill>
            </a:endParaRPr>
          </a:p>
        </p:txBody>
      </p:sp>
      <p:sp>
        <p:nvSpPr>
          <p:cNvPr id="45" name="Rounded Rectangle 44"/>
          <p:cNvSpPr/>
          <p:nvPr/>
        </p:nvSpPr>
        <p:spPr>
          <a:xfrm>
            <a:off x="999356" y="5661532"/>
            <a:ext cx="981844"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Wins</a:t>
            </a:r>
            <a:endParaRPr lang="en-US" sz="1200" dirty="0">
              <a:solidFill>
                <a:schemeClr val="tx1"/>
              </a:solidFill>
            </a:endParaRPr>
          </a:p>
        </p:txBody>
      </p:sp>
      <p:sp>
        <p:nvSpPr>
          <p:cNvPr id="54"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Competitive Case Study</a:t>
            </a:r>
            <a:endParaRPr lang="en-US" sz="2000" b="1" dirty="0">
              <a:solidFill>
                <a:schemeClr val="tx1">
                  <a:lumMod val="65000"/>
                  <a:lumOff val="35000"/>
                </a:schemeClr>
              </a:solidFill>
            </a:endParaRPr>
          </a:p>
        </p:txBody>
      </p:sp>
      <p:sp>
        <p:nvSpPr>
          <p:cNvPr id="10" name="Up Arrow 9"/>
          <p:cNvSpPr/>
          <p:nvPr/>
        </p:nvSpPr>
        <p:spPr>
          <a:xfrm>
            <a:off x="152400" y="1487063"/>
            <a:ext cx="609600" cy="2055244"/>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dirty="0" smtClean="0"/>
              <a:t>Macro</a:t>
            </a:r>
            <a:endParaRPr lang="en-US" sz="1500" dirty="0"/>
          </a:p>
        </p:txBody>
      </p:sp>
      <p:sp>
        <p:nvSpPr>
          <p:cNvPr id="77" name="Up Arrow 76"/>
          <p:cNvSpPr/>
          <p:nvPr/>
        </p:nvSpPr>
        <p:spPr>
          <a:xfrm rot="10800000">
            <a:off x="152401" y="3699019"/>
            <a:ext cx="609600" cy="2055244"/>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t>Micro</a:t>
            </a:r>
            <a:endParaRPr lang="en-US" sz="1500" dirty="0"/>
          </a:p>
        </p:txBody>
      </p:sp>
      <p:sp>
        <p:nvSpPr>
          <p:cNvPr id="5" name="Title 1"/>
          <p:cNvSpPr txBox="1">
            <a:spLocks/>
          </p:cNvSpPr>
          <p:nvPr/>
        </p:nvSpPr>
        <p:spPr>
          <a:xfrm>
            <a:off x="914400" y="3620663"/>
            <a:ext cx="4114800" cy="516869"/>
          </a:xfrm>
          <a:prstGeom prst="rect">
            <a:avLst/>
          </a:prstGeom>
          <a:solidFill>
            <a:schemeClr val="tx1">
              <a:lumMod val="50000"/>
              <a:lumOff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Professions</a:t>
            </a:r>
            <a:endParaRPr lang="en-US" sz="1200" b="1" dirty="0">
              <a:solidFill>
                <a:schemeClr val="bg1"/>
              </a:solidFill>
            </a:endParaRPr>
          </a:p>
        </p:txBody>
      </p:sp>
      <p:sp>
        <p:nvSpPr>
          <p:cNvPr id="58" name="Title 1"/>
          <p:cNvSpPr txBox="1">
            <a:spLocks/>
          </p:cNvSpPr>
          <p:nvPr/>
        </p:nvSpPr>
        <p:spPr>
          <a:xfrm>
            <a:off x="2280354" y="5906663"/>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6324600"/>
            <a:ext cx="152400" cy="152400"/>
          </a:xfrm>
          <a:prstGeom prst="rect">
            <a:avLst/>
          </a:prstGeom>
        </p:spPr>
      </p:pic>
      <p:sp>
        <p:nvSpPr>
          <p:cNvPr id="37" name="Rounded Rectangle 36"/>
          <p:cNvSpPr/>
          <p:nvPr/>
        </p:nvSpPr>
        <p:spPr>
          <a:xfrm>
            <a:off x="2459708" y="228439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Career</a:t>
            </a:r>
            <a:endParaRPr lang="en-US" sz="1200" dirty="0"/>
          </a:p>
        </p:txBody>
      </p:sp>
      <p:sp>
        <p:nvSpPr>
          <p:cNvPr id="38" name="Rounded Rectangle 37"/>
          <p:cNvSpPr/>
          <p:nvPr/>
        </p:nvSpPr>
        <p:spPr>
          <a:xfrm>
            <a:off x="2466160" y="2716089"/>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2462812" y="3162252"/>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518532"/>
            <a:ext cx="944292"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899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5280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Approach</a:t>
            </a:r>
            <a:endParaRPr lang="en-US" sz="1200" dirty="0">
              <a:solidFill>
                <a:schemeClr val="tx1"/>
              </a:solidFill>
            </a:endParaRPr>
          </a:p>
        </p:txBody>
      </p:sp>
      <p:sp>
        <p:nvSpPr>
          <p:cNvPr id="51" name="Rounded Rectangle 50"/>
          <p:cNvSpPr/>
          <p:nvPr/>
        </p:nvSpPr>
        <p:spPr>
          <a:xfrm>
            <a:off x="2066156" y="5661532"/>
            <a:ext cx="981844"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2" name="Title 1"/>
          <p:cNvSpPr txBox="1">
            <a:spLocks/>
          </p:cNvSpPr>
          <p:nvPr/>
        </p:nvSpPr>
        <p:spPr>
          <a:xfrm>
            <a:off x="932674" y="4177188"/>
            <a:ext cx="899160" cy="304800"/>
          </a:xfrm>
          <a:prstGeom prst="rect">
            <a:avLst/>
          </a:prstGeom>
          <a:solidFill>
            <a:schemeClr val="accent3">
              <a:lumMod val="7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Lawyers</a:t>
            </a:r>
            <a:endParaRPr lang="en-US" sz="1200" b="1" dirty="0">
              <a:solidFill>
                <a:schemeClr val="bg1"/>
              </a:solidFill>
            </a:endParaRPr>
          </a:p>
        </p:txBody>
      </p:sp>
      <p:sp>
        <p:nvSpPr>
          <p:cNvPr id="53" name="Title 1"/>
          <p:cNvSpPr txBox="1">
            <a:spLocks/>
          </p:cNvSpPr>
          <p:nvPr/>
        </p:nvSpPr>
        <p:spPr>
          <a:xfrm>
            <a:off x="1996440" y="4177188"/>
            <a:ext cx="899160" cy="304800"/>
          </a:xfrm>
          <a:prstGeom prst="rect">
            <a:avLst/>
          </a:prstGeom>
          <a:solidFill>
            <a:schemeClr val="accent3">
              <a:lumMod val="7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Doctors</a:t>
            </a:r>
            <a:endParaRPr lang="en-US" sz="1200" b="1" dirty="0">
              <a:solidFill>
                <a:schemeClr val="bg1"/>
              </a:solidFill>
            </a:endParaRPr>
          </a:p>
        </p:txBody>
      </p:sp>
      <p:sp>
        <p:nvSpPr>
          <p:cNvPr id="55" name="Rounded Rectangle 54"/>
          <p:cNvSpPr/>
          <p:nvPr/>
        </p:nvSpPr>
        <p:spPr>
          <a:xfrm>
            <a:off x="3048000" y="4518532"/>
            <a:ext cx="944292"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124200" y="4899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Licenses</a:t>
            </a:r>
            <a:endParaRPr lang="en-US" sz="1200" dirty="0">
              <a:solidFill>
                <a:schemeClr val="tx1"/>
              </a:solidFill>
            </a:endParaRPr>
          </a:p>
        </p:txBody>
      </p:sp>
      <p:sp>
        <p:nvSpPr>
          <p:cNvPr id="63" name="Rounded Rectangle 62"/>
          <p:cNvSpPr/>
          <p:nvPr/>
        </p:nvSpPr>
        <p:spPr>
          <a:xfrm>
            <a:off x="3048000" y="5280532"/>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Experience</a:t>
            </a:r>
            <a:endParaRPr lang="en-US" sz="1200" dirty="0">
              <a:solidFill>
                <a:schemeClr val="tx1"/>
              </a:solidFill>
            </a:endParaRPr>
          </a:p>
        </p:txBody>
      </p:sp>
      <p:sp>
        <p:nvSpPr>
          <p:cNvPr id="64" name="Rounded Rectangle 63"/>
          <p:cNvSpPr/>
          <p:nvPr/>
        </p:nvSpPr>
        <p:spPr>
          <a:xfrm>
            <a:off x="3132956" y="5661532"/>
            <a:ext cx="981844"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Airports</a:t>
            </a:r>
            <a:endParaRPr lang="en-US" sz="1200" dirty="0">
              <a:solidFill>
                <a:schemeClr val="tx1"/>
              </a:solidFill>
            </a:endParaRPr>
          </a:p>
        </p:txBody>
      </p:sp>
      <p:sp>
        <p:nvSpPr>
          <p:cNvPr id="65" name="Title 1"/>
          <p:cNvSpPr txBox="1">
            <a:spLocks/>
          </p:cNvSpPr>
          <p:nvPr/>
        </p:nvSpPr>
        <p:spPr>
          <a:xfrm>
            <a:off x="3073393" y="4177188"/>
            <a:ext cx="899160" cy="304800"/>
          </a:xfrm>
          <a:prstGeom prst="rect">
            <a:avLst/>
          </a:prstGeom>
          <a:solidFill>
            <a:schemeClr val="accent3">
              <a:lumMod val="7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Pilots</a:t>
            </a:r>
            <a:endParaRPr lang="en-US" sz="1200" b="1" dirty="0">
              <a:solidFill>
                <a:schemeClr val="bg1"/>
              </a:solidFill>
            </a:endParaRPr>
          </a:p>
        </p:txBody>
      </p:sp>
      <p:sp>
        <p:nvSpPr>
          <p:cNvPr id="67" name="Rounded Rectangle 66"/>
          <p:cNvSpPr/>
          <p:nvPr/>
        </p:nvSpPr>
        <p:spPr>
          <a:xfrm>
            <a:off x="4105593" y="4515420"/>
            <a:ext cx="944292"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t>
            </a:r>
            <a:endParaRPr lang="en-US" sz="1200" dirty="0">
              <a:solidFill>
                <a:schemeClr val="tx1"/>
              </a:solidFill>
            </a:endParaRPr>
          </a:p>
        </p:txBody>
      </p:sp>
      <p:sp>
        <p:nvSpPr>
          <p:cNvPr id="68" name="Rounded Rectangle 67"/>
          <p:cNvSpPr/>
          <p:nvPr/>
        </p:nvSpPr>
        <p:spPr>
          <a:xfrm>
            <a:off x="4155553" y="4896420"/>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t>
            </a:r>
            <a:endParaRPr lang="en-US" sz="1200" dirty="0">
              <a:solidFill>
                <a:schemeClr val="tx1"/>
              </a:solidFill>
            </a:endParaRPr>
          </a:p>
        </p:txBody>
      </p:sp>
      <p:sp>
        <p:nvSpPr>
          <p:cNvPr id="69" name="Rounded Rectangle 68"/>
          <p:cNvSpPr/>
          <p:nvPr/>
        </p:nvSpPr>
        <p:spPr>
          <a:xfrm>
            <a:off x="4038600" y="5277420"/>
            <a:ext cx="94984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t>
            </a:r>
            <a:endParaRPr lang="en-US" sz="1200" dirty="0">
              <a:solidFill>
                <a:schemeClr val="tx1"/>
              </a:solidFill>
            </a:endParaRPr>
          </a:p>
        </p:txBody>
      </p:sp>
      <p:sp>
        <p:nvSpPr>
          <p:cNvPr id="70" name="Rounded Rectangle 69"/>
          <p:cNvSpPr/>
          <p:nvPr/>
        </p:nvSpPr>
        <p:spPr>
          <a:xfrm>
            <a:off x="4174363" y="5658420"/>
            <a:ext cx="931037" cy="33030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t>
            </a:r>
            <a:endParaRPr lang="en-US" sz="1200" dirty="0">
              <a:solidFill>
                <a:schemeClr val="tx1"/>
              </a:solidFill>
            </a:endParaRPr>
          </a:p>
        </p:txBody>
      </p:sp>
      <p:sp>
        <p:nvSpPr>
          <p:cNvPr id="71" name="Title 1"/>
          <p:cNvSpPr txBox="1">
            <a:spLocks/>
          </p:cNvSpPr>
          <p:nvPr/>
        </p:nvSpPr>
        <p:spPr>
          <a:xfrm>
            <a:off x="4120833" y="4174076"/>
            <a:ext cx="899160" cy="304800"/>
          </a:xfrm>
          <a:prstGeom prst="rect">
            <a:avLst/>
          </a:prstGeom>
          <a:solidFill>
            <a:schemeClr val="accent3">
              <a:lumMod val="7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Pepsi</a:t>
            </a:r>
            <a:endParaRPr lang="en-US" sz="1200" b="1" dirty="0">
              <a:solidFill>
                <a:schemeClr val="bg1"/>
              </a:solidFill>
            </a:endParaRPr>
          </a:p>
        </p:txBody>
      </p:sp>
      <p:sp>
        <p:nvSpPr>
          <p:cNvPr id="72" name="Rounded Rectangle 71"/>
          <p:cNvSpPr/>
          <p:nvPr/>
        </p:nvSpPr>
        <p:spPr>
          <a:xfrm>
            <a:off x="304800" y="752864"/>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Rounded Rectangle 72"/>
          <p:cNvSpPr/>
          <p:nvPr/>
        </p:nvSpPr>
        <p:spPr>
          <a:xfrm>
            <a:off x="304800" y="981464"/>
            <a:ext cx="381000" cy="152400"/>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TextBox 2"/>
          <p:cNvSpPr txBox="1"/>
          <p:nvPr/>
        </p:nvSpPr>
        <p:spPr>
          <a:xfrm>
            <a:off x="228600" y="457200"/>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4" name="TextBox 73"/>
          <p:cNvSpPr txBox="1"/>
          <p:nvPr/>
        </p:nvSpPr>
        <p:spPr>
          <a:xfrm>
            <a:off x="686150" y="676664"/>
            <a:ext cx="1082348" cy="276999"/>
          </a:xfrm>
          <a:prstGeom prst="rect">
            <a:avLst/>
          </a:prstGeom>
          <a:noFill/>
        </p:spPr>
        <p:txBody>
          <a:bodyPr wrap="none" rtlCol="0">
            <a:spAutoFit/>
          </a:bodyPr>
          <a:lstStyle/>
          <a:p>
            <a:r>
              <a:rPr lang="en-US" sz="1200" b="1" dirty="0" smtClean="0">
                <a:solidFill>
                  <a:schemeClr val="bg1">
                    <a:lumMod val="50000"/>
                  </a:schemeClr>
                </a:solidFill>
              </a:rPr>
              <a:t>Macro </a:t>
            </a:r>
            <a:r>
              <a:rPr lang="en-US" sz="1200" dirty="0" smtClean="0">
                <a:solidFill>
                  <a:schemeClr val="bg1">
                    <a:lumMod val="50000"/>
                  </a:schemeClr>
                </a:solidFill>
              </a:rPr>
              <a:t>quality</a:t>
            </a:r>
            <a:endParaRPr lang="en-US" sz="1200" dirty="0">
              <a:solidFill>
                <a:schemeClr val="bg1">
                  <a:lumMod val="50000"/>
                </a:schemeClr>
              </a:solidFill>
            </a:endParaRPr>
          </a:p>
        </p:txBody>
      </p:sp>
      <p:sp>
        <p:nvSpPr>
          <p:cNvPr id="75" name="TextBox 74"/>
          <p:cNvSpPr txBox="1"/>
          <p:nvPr/>
        </p:nvSpPr>
        <p:spPr>
          <a:xfrm>
            <a:off x="685800" y="905264"/>
            <a:ext cx="1031051"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quality</a:t>
            </a:r>
            <a:endParaRPr lang="en-US" sz="1200" dirty="0">
              <a:solidFill>
                <a:schemeClr val="bg1">
                  <a:lumMod val="50000"/>
                </a:schemeClr>
              </a:solidFill>
            </a:endParaRPr>
          </a:p>
        </p:txBody>
      </p:sp>
      <p:pic>
        <p:nvPicPr>
          <p:cNvPr id="6" name="Picture 5"/>
          <p:cNvPicPr>
            <a:picLocks noChangeAspect="1"/>
          </p:cNvPicPr>
          <p:nvPr/>
        </p:nvPicPr>
        <p:blipFill>
          <a:blip r:embed="rId3"/>
          <a:stretch>
            <a:fillRect/>
          </a:stretch>
        </p:blipFill>
        <p:spPr>
          <a:xfrm>
            <a:off x="2609074" y="1206559"/>
            <a:ext cx="313232" cy="313232"/>
          </a:xfrm>
          <a:prstGeom prst="rect">
            <a:avLst/>
          </a:prstGeom>
        </p:spPr>
      </p:pic>
      <p:sp>
        <p:nvSpPr>
          <p:cNvPr id="76" name="TextBox 75"/>
          <p:cNvSpPr txBox="1"/>
          <p:nvPr/>
        </p:nvSpPr>
        <p:spPr>
          <a:xfrm>
            <a:off x="5410200" y="617577"/>
            <a:ext cx="3505200" cy="5478423"/>
          </a:xfrm>
          <a:prstGeom prst="rect">
            <a:avLst/>
          </a:prstGeom>
          <a:noFill/>
          <a:effectLst/>
        </p:spPr>
        <p:txBody>
          <a:bodyPr wrap="square" rtlCol="0">
            <a:spAutoFit/>
          </a:bodyPr>
          <a:lstStyle/>
          <a:p>
            <a:r>
              <a:rPr lang="en-US" sz="2000" b="1" dirty="0" smtClean="0">
                <a:solidFill>
                  <a:schemeClr val="tx1">
                    <a:lumMod val="75000"/>
                    <a:lumOff val="25000"/>
                  </a:schemeClr>
                </a:solidFill>
              </a:rPr>
              <a:t>Case study:</a:t>
            </a:r>
            <a:r>
              <a:rPr lang="en-US" sz="2000" dirty="0" smtClean="0">
                <a:solidFill>
                  <a:schemeClr val="tx1">
                    <a:lumMod val="75000"/>
                    <a:lumOff val="25000"/>
                  </a:schemeClr>
                </a:solidFill>
              </a:rPr>
              <a:t> </a:t>
            </a:r>
            <a:r>
              <a:rPr lang="en-US" sz="2000" dirty="0" smtClean="0">
                <a:solidFill>
                  <a:schemeClr val="accent1"/>
                </a:solidFill>
              </a:rPr>
              <a:t>LinkedIn &amp; Yammer</a:t>
            </a:r>
          </a:p>
          <a:p>
            <a:endParaRPr lang="en-US" sz="1500" dirty="0" smtClean="0">
              <a:solidFill>
                <a:schemeClr val="tx1">
                  <a:lumMod val="75000"/>
                  <a:lumOff val="25000"/>
                </a:schemeClr>
              </a:solidFill>
            </a:endParaRPr>
          </a:p>
          <a:p>
            <a:r>
              <a:rPr lang="en-US" sz="1600" dirty="0">
                <a:solidFill>
                  <a:schemeClr val="accent1"/>
                </a:solidFill>
              </a:rPr>
              <a:t>LinkedIn &amp; </a:t>
            </a:r>
            <a:r>
              <a:rPr lang="en-US" sz="1600" dirty="0" smtClean="0">
                <a:solidFill>
                  <a:schemeClr val="accent1"/>
                </a:solidFill>
              </a:rPr>
              <a:t>Yammer </a:t>
            </a:r>
            <a:r>
              <a:rPr lang="en-US" sz="1500" dirty="0" smtClean="0">
                <a:solidFill>
                  <a:schemeClr val="tx1">
                    <a:lumMod val="75000"/>
                    <a:lumOff val="25000"/>
                  </a:schemeClr>
                </a:solidFill>
              </a:rPr>
              <a:t>only gather macro-level qualities about professionals – such as their education, field, role, etc.</a:t>
            </a:r>
          </a:p>
          <a:p>
            <a:endParaRPr lang="en-US" sz="800" dirty="0">
              <a:solidFill>
                <a:schemeClr val="tx1">
                  <a:lumMod val="75000"/>
                  <a:lumOff val="25000"/>
                </a:schemeClr>
              </a:solidFill>
            </a:endParaRPr>
          </a:p>
          <a:p>
            <a:r>
              <a:rPr lang="en-US" sz="1500" dirty="0" err="1" smtClean="0">
                <a:solidFill>
                  <a:srgbClr val="008000"/>
                </a:solidFill>
              </a:rPr>
              <a:t>Tree.st</a:t>
            </a:r>
            <a:r>
              <a:rPr lang="en-US" sz="1500" dirty="0" smtClean="0">
                <a:solidFill>
                  <a:schemeClr val="tx1">
                    <a:lumMod val="75000"/>
                    <a:lumOff val="25000"/>
                  </a:schemeClr>
                </a:solidFill>
              </a:rPr>
              <a:t> on the other hand gathers micro-level qualities specific for each profession, enabling professionals to find one another via complex searches</a:t>
            </a:r>
            <a:endParaRPr lang="en-US" sz="1500" dirty="0">
              <a:solidFill>
                <a:schemeClr val="tx1">
                  <a:lumMod val="75000"/>
                  <a:lumOff val="25000"/>
                </a:schemeClr>
              </a:solidFill>
            </a:endParaRP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That way, if </a:t>
            </a:r>
            <a:r>
              <a:rPr lang="en-US" sz="1500" dirty="0" err="1" smtClean="0">
                <a:solidFill>
                  <a:srgbClr val="008000"/>
                </a:solidFill>
              </a:rPr>
              <a:t>Tree.st</a:t>
            </a:r>
            <a:r>
              <a:rPr lang="en-US" sz="1500" dirty="0" smtClean="0">
                <a:solidFill>
                  <a:schemeClr val="tx1">
                    <a:lumMod val="75000"/>
                    <a:lumOff val="25000"/>
                  </a:schemeClr>
                </a:solidFill>
              </a:rPr>
              <a:t> were to create profession specific communities…</a:t>
            </a: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All 3</a:t>
            </a:r>
            <a:r>
              <a:rPr lang="en-US" sz="1500" baseline="30000" dirty="0" smtClean="0">
                <a:solidFill>
                  <a:schemeClr val="tx1">
                    <a:lumMod val="75000"/>
                    <a:lumOff val="25000"/>
                  </a:schemeClr>
                </a:solidFill>
              </a:rPr>
              <a:t>rd</a:t>
            </a:r>
            <a:r>
              <a:rPr lang="en-US" sz="1500" dirty="0" smtClean="0">
                <a:solidFill>
                  <a:schemeClr val="tx1">
                    <a:lumMod val="75000"/>
                    <a:lumOff val="25000"/>
                  </a:schemeClr>
                </a:solidFill>
              </a:rPr>
              <a:t> grade teachers could find one another and begin creating better curriculum</a:t>
            </a:r>
          </a:p>
          <a:p>
            <a:endParaRPr lang="en-US" sz="800" dirty="0">
              <a:solidFill>
                <a:schemeClr val="tx1">
                  <a:lumMod val="75000"/>
                  <a:lumOff val="25000"/>
                </a:schemeClr>
              </a:solidFill>
            </a:endParaRPr>
          </a:p>
          <a:p>
            <a:r>
              <a:rPr lang="en-US" sz="1500" dirty="0" smtClean="0">
                <a:solidFill>
                  <a:schemeClr val="tx1">
                    <a:lumMod val="75000"/>
                    <a:lumOff val="25000"/>
                  </a:schemeClr>
                </a:solidFill>
              </a:rPr>
              <a:t>All anesthesiologists that use XYZ drug could find one another and discuss patient side-effects</a:t>
            </a: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All MBA students nation-wide could find each other based on interests, goals, ambitions</a:t>
            </a:r>
          </a:p>
        </p:txBody>
      </p:sp>
      <p:pic>
        <p:nvPicPr>
          <p:cNvPr id="8" name="Picture 7"/>
          <p:cNvPicPr>
            <a:picLocks noChangeAspect="1"/>
          </p:cNvPicPr>
          <p:nvPr/>
        </p:nvPicPr>
        <p:blipFill>
          <a:blip r:embed="rId4"/>
          <a:stretch>
            <a:fillRect/>
          </a:stretch>
        </p:blipFill>
        <p:spPr>
          <a:xfrm>
            <a:off x="3048000" y="1216297"/>
            <a:ext cx="330362" cy="328894"/>
          </a:xfrm>
          <a:prstGeom prst="rect">
            <a:avLst/>
          </a:prstGeom>
        </p:spPr>
      </p:pic>
      <p:sp>
        <p:nvSpPr>
          <p:cNvPr id="79" name="Rounded Rectangle 78"/>
          <p:cNvSpPr/>
          <p:nvPr/>
        </p:nvSpPr>
        <p:spPr>
          <a:xfrm>
            <a:off x="2447537" y="185270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Role</a:t>
            </a:r>
            <a:endParaRPr lang="en-US" sz="1200" dirty="0"/>
          </a:p>
        </p:txBody>
      </p:sp>
      <p:sp>
        <p:nvSpPr>
          <p:cNvPr id="88" name="TextBox 87"/>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10960059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685800" y="1616436"/>
            <a:ext cx="1676400" cy="1734235"/>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2" name="Title 1"/>
          <p:cNvSpPr>
            <a:spLocks noGrp="1"/>
          </p:cNvSpPr>
          <p:nvPr>
            <p:ph type="title"/>
          </p:nvPr>
        </p:nvSpPr>
        <p:spPr>
          <a:xfrm>
            <a:off x="76200" y="76200"/>
            <a:ext cx="68580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a:t>
            </a:r>
            <a:r>
              <a:rPr lang="en-US" sz="2000" b="1" dirty="0" smtClean="0">
                <a:solidFill>
                  <a:schemeClr val="tx1">
                    <a:lumMod val="65000"/>
                    <a:lumOff val="35000"/>
                  </a:schemeClr>
                </a:solidFill>
              </a:rPr>
              <a:t>How </a:t>
            </a:r>
            <a:r>
              <a:rPr lang="en-US" sz="2000" b="1" dirty="0" err="1" smtClean="0">
                <a:solidFill>
                  <a:schemeClr val="tx1">
                    <a:lumMod val="65000"/>
                    <a:lumOff val="35000"/>
                  </a:schemeClr>
                </a:solidFill>
              </a:rPr>
              <a:t>Tree.st</a:t>
            </a:r>
            <a:r>
              <a:rPr lang="en-US" sz="2000" b="1" dirty="0" smtClean="0">
                <a:solidFill>
                  <a:schemeClr val="tx1">
                    <a:lumMod val="65000"/>
                    <a:lumOff val="35000"/>
                  </a:schemeClr>
                </a:solidFill>
              </a:rPr>
              <a:t> Works</a:t>
            </a:r>
            <a:endParaRPr lang="en-US" sz="2000" b="1" dirty="0">
              <a:solidFill>
                <a:schemeClr val="tx1">
                  <a:lumMod val="65000"/>
                  <a:lumOff val="35000"/>
                </a:schemeClr>
              </a:solidFill>
            </a:endParaRPr>
          </a:p>
        </p:txBody>
      </p:sp>
      <p:sp>
        <p:nvSpPr>
          <p:cNvPr id="8" name="Right Triangle 7"/>
          <p:cNvSpPr/>
          <p:nvPr/>
        </p:nvSpPr>
        <p:spPr>
          <a:xfrm rot="2727984" flipH="1" flipV="1">
            <a:off x="2272579" y="2292101"/>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Rectangle 10"/>
          <p:cNvSpPr/>
          <p:nvPr/>
        </p:nvSpPr>
        <p:spPr>
          <a:xfrm>
            <a:off x="685800" y="1311636"/>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GATHER</a:t>
            </a:r>
          </a:p>
        </p:txBody>
      </p:sp>
      <p:sp>
        <p:nvSpPr>
          <p:cNvPr id="13" name="Right Triangle 12"/>
          <p:cNvSpPr/>
          <p:nvPr/>
        </p:nvSpPr>
        <p:spPr>
          <a:xfrm rot="2727984" flipH="1" flipV="1">
            <a:off x="4317573" y="2292101"/>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6" name="Right Triangle 15"/>
          <p:cNvSpPr/>
          <p:nvPr/>
        </p:nvSpPr>
        <p:spPr>
          <a:xfrm rot="2727984" flipH="1" flipV="1">
            <a:off x="6404681" y="2292101"/>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extBox 3"/>
          <p:cNvSpPr txBox="1"/>
          <p:nvPr/>
        </p:nvSpPr>
        <p:spPr>
          <a:xfrm>
            <a:off x="762000" y="1616436"/>
            <a:ext cx="1524000" cy="1200329"/>
          </a:xfrm>
          <a:prstGeom prst="rect">
            <a:avLst/>
          </a:prstGeom>
          <a:noFill/>
        </p:spPr>
        <p:txBody>
          <a:bodyPr wrap="square" rtlCol="0">
            <a:spAutoFit/>
          </a:bodyPr>
          <a:lstStyle/>
          <a:p>
            <a:r>
              <a:rPr lang="en-US" sz="1200" dirty="0">
                <a:solidFill>
                  <a:schemeClr val="bg1"/>
                </a:solidFill>
                <a:latin typeface="Arial"/>
                <a:cs typeface="Arial"/>
              </a:rPr>
              <a:t>We first ask members a series of questions to gather </a:t>
            </a:r>
            <a:r>
              <a:rPr lang="en-US" sz="1200" dirty="0" smtClean="0">
                <a:solidFill>
                  <a:schemeClr val="bg1"/>
                </a:solidFill>
                <a:latin typeface="Arial"/>
                <a:cs typeface="Arial"/>
              </a:rPr>
              <a:t>micro-level qualities</a:t>
            </a:r>
            <a:endParaRPr lang="en-US" sz="1200" dirty="0">
              <a:solidFill>
                <a:schemeClr val="bg1"/>
              </a:solidFill>
              <a:latin typeface="Arial"/>
              <a:cs typeface="Arial"/>
            </a:endParaRPr>
          </a:p>
          <a:p>
            <a:endParaRPr lang="en-US" sz="1200" dirty="0">
              <a:solidFill>
                <a:schemeClr val="bg1"/>
              </a:solidFill>
            </a:endParaRPr>
          </a:p>
        </p:txBody>
      </p:sp>
      <p:sp>
        <p:nvSpPr>
          <p:cNvPr id="34" name="Rectangle 33"/>
          <p:cNvSpPr/>
          <p:nvPr/>
        </p:nvSpPr>
        <p:spPr>
          <a:xfrm>
            <a:off x="2702495" y="1616436"/>
            <a:ext cx="1676400" cy="1734235"/>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5" name="Rectangle 34"/>
          <p:cNvSpPr/>
          <p:nvPr/>
        </p:nvSpPr>
        <p:spPr>
          <a:xfrm>
            <a:off x="2702495" y="1311636"/>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SEARCH</a:t>
            </a:r>
          </a:p>
        </p:txBody>
      </p:sp>
      <p:sp>
        <p:nvSpPr>
          <p:cNvPr id="36" name="TextBox 35"/>
          <p:cNvSpPr txBox="1"/>
          <p:nvPr/>
        </p:nvSpPr>
        <p:spPr>
          <a:xfrm>
            <a:off x="2778695" y="1616436"/>
            <a:ext cx="1524000" cy="1015663"/>
          </a:xfrm>
          <a:prstGeom prst="rect">
            <a:avLst/>
          </a:prstGeom>
          <a:noFill/>
        </p:spPr>
        <p:txBody>
          <a:bodyPr wrap="square" rtlCol="0">
            <a:spAutoFit/>
          </a:bodyPr>
          <a:lstStyle/>
          <a:p>
            <a:r>
              <a:rPr lang="en-US" sz="1200" dirty="0">
                <a:solidFill>
                  <a:srgbClr val="FFFFFF"/>
                </a:solidFill>
                <a:latin typeface="Arial"/>
                <a:cs typeface="Arial"/>
              </a:rPr>
              <a:t>Enable users to search for others based on the same unique </a:t>
            </a:r>
            <a:r>
              <a:rPr lang="en-US" sz="1200" dirty="0" smtClean="0">
                <a:solidFill>
                  <a:srgbClr val="FFFFFF"/>
                </a:solidFill>
                <a:latin typeface="Arial"/>
                <a:cs typeface="Arial"/>
              </a:rPr>
              <a:t>qualities that were gathered</a:t>
            </a:r>
            <a:endParaRPr lang="en-US" sz="1200" dirty="0">
              <a:solidFill>
                <a:srgbClr val="FFFFFF"/>
              </a:solidFill>
              <a:latin typeface="Arial"/>
              <a:cs typeface="Arial"/>
            </a:endParaRPr>
          </a:p>
        </p:txBody>
      </p:sp>
      <p:sp>
        <p:nvSpPr>
          <p:cNvPr id="38" name="Rectangle 37"/>
          <p:cNvSpPr/>
          <p:nvPr/>
        </p:nvSpPr>
        <p:spPr>
          <a:xfrm>
            <a:off x="4800600" y="1616436"/>
            <a:ext cx="1676400" cy="1734235"/>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9" name="Rectangle 38"/>
          <p:cNvSpPr/>
          <p:nvPr/>
        </p:nvSpPr>
        <p:spPr>
          <a:xfrm>
            <a:off x="4800600" y="1311636"/>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GROUPS</a:t>
            </a:r>
          </a:p>
        </p:txBody>
      </p:sp>
      <p:sp>
        <p:nvSpPr>
          <p:cNvPr id="40" name="TextBox 39"/>
          <p:cNvSpPr txBox="1"/>
          <p:nvPr/>
        </p:nvSpPr>
        <p:spPr>
          <a:xfrm>
            <a:off x="4876800" y="1616436"/>
            <a:ext cx="1524000" cy="1015663"/>
          </a:xfrm>
          <a:prstGeom prst="rect">
            <a:avLst/>
          </a:prstGeom>
          <a:noFill/>
        </p:spPr>
        <p:txBody>
          <a:bodyPr wrap="square" rtlCol="0">
            <a:spAutoFit/>
          </a:bodyPr>
          <a:lstStyle/>
          <a:p>
            <a:r>
              <a:rPr lang="en-US" sz="1200" dirty="0" smtClean="0">
                <a:solidFill>
                  <a:srgbClr val="FFFFFF"/>
                </a:solidFill>
                <a:latin typeface="Arial"/>
                <a:cs typeface="Arial"/>
              </a:rPr>
              <a:t>Members create </a:t>
            </a:r>
            <a:r>
              <a:rPr lang="en-US" sz="1200" dirty="0" smtClean="0">
                <a:solidFill>
                  <a:srgbClr val="FFFFFF"/>
                </a:solidFill>
                <a:latin typeface="Arial"/>
                <a:cs typeface="Arial"/>
              </a:rPr>
              <a:t>groups </a:t>
            </a:r>
            <a:r>
              <a:rPr lang="en-US" sz="1200" dirty="0" smtClean="0">
                <a:solidFill>
                  <a:srgbClr val="FFFFFF"/>
                </a:solidFill>
                <a:latin typeface="Arial"/>
                <a:cs typeface="Arial"/>
              </a:rPr>
              <a:t>based on a defined set of qualities – aka “Smart Groups”</a:t>
            </a:r>
            <a:endParaRPr lang="en-US" sz="1200" dirty="0">
              <a:solidFill>
                <a:srgbClr val="FFFFFF"/>
              </a:solidFill>
              <a:latin typeface="Arial"/>
              <a:cs typeface="Arial"/>
            </a:endParaRPr>
          </a:p>
        </p:txBody>
      </p:sp>
      <p:sp>
        <p:nvSpPr>
          <p:cNvPr id="42" name="Rectangle 41"/>
          <p:cNvSpPr/>
          <p:nvPr/>
        </p:nvSpPr>
        <p:spPr>
          <a:xfrm>
            <a:off x="6858000" y="1616436"/>
            <a:ext cx="1676400" cy="1736364"/>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43" name="Rectangle 42"/>
          <p:cNvSpPr/>
          <p:nvPr/>
        </p:nvSpPr>
        <p:spPr>
          <a:xfrm>
            <a:off x="6858000" y="1311636"/>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COMMUNICATE</a:t>
            </a:r>
          </a:p>
        </p:txBody>
      </p:sp>
      <p:sp>
        <p:nvSpPr>
          <p:cNvPr id="45" name="TextBox 44"/>
          <p:cNvSpPr txBox="1"/>
          <p:nvPr/>
        </p:nvSpPr>
        <p:spPr>
          <a:xfrm>
            <a:off x="6934200" y="1616436"/>
            <a:ext cx="1524000" cy="1200329"/>
          </a:xfrm>
          <a:prstGeom prst="rect">
            <a:avLst/>
          </a:prstGeom>
          <a:noFill/>
        </p:spPr>
        <p:txBody>
          <a:bodyPr wrap="square" rtlCol="0">
            <a:spAutoFit/>
          </a:bodyPr>
          <a:lstStyle/>
          <a:p>
            <a:r>
              <a:rPr lang="en-US" sz="1200" dirty="0" smtClean="0">
                <a:solidFill>
                  <a:srgbClr val="FFFFFF"/>
                </a:solidFill>
                <a:latin typeface="Arial"/>
                <a:cs typeface="Arial"/>
              </a:rPr>
              <a:t>Communication is where value is created. </a:t>
            </a:r>
            <a:r>
              <a:rPr lang="en-US" sz="1200" dirty="0" err="1" smtClean="0">
                <a:solidFill>
                  <a:srgbClr val="FFFFFF"/>
                </a:solidFill>
                <a:latin typeface="Arial"/>
                <a:cs typeface="Arial"/>
              </a:rPr>
              <a:t>Tree.st</a:t>
            </a:r>
            <a:r>
              <a:rPr lang="en-US" sz="1200" dirty="0" smtClean="0">
                <a:solidFill>
                  <a:srgbClr val="FFFFFF"/>
                </a:solidFill>
                <a:latin typeface="Arial"/>
                <a:cs typeface="Arial"/>
              </a:rPr>
              <a:t> incentivizes members to reach goals</a:t>
            </a:r>
            <a:endParaRPr lang="en-US" sz="1200" dirty="0">
              <a:solidFill>
                <a:srgbClr val="FFFFFF"/>
              </a:solidFill>
              <a:latin typeface="Arial"/>
              <a:cs typeface="Arial"/>
            </a:endParaRPr>
          </a:p>
        </p:txBody>
      </p:sp>
      <p:sp>
        <p:nvSpPr>
          <p:cNvPr id="47" name="TextBox 46"/>
          <p:cNvSpPr txBox="1"/>
          <p:nvPr/>
        </p:nvSpPr>
        <p:spPr>
          <a:xfrm>
            <a:off x="762000" y="3637002"/>
            <a:ext cx="76962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chemeClr val="tx1">
                    <a:lumMod val="75000"/>
                    <a:lumOff val="25000"/>
                  </a:schemeClr>
                </a:solidFill>
              </a:rPr>
              <a:t> communities have a strong sense of purpose</a:t>
            </a:r>
          </a:p>
          <a:p>
            <a:pPr algn="ctr"/>
            <a:r>
              <a:rPr lang="en-US" sz="1500" dirty="0" smtClean="0">
                <a:solidFill>
                  <a:schemeClr val="tx1">
                    <a:lumMod val="75000"/>
                    <a:lumOff val="25000"/>
                  </a:schemeClr>
                </a:solidFill>
              </a:rPr>
              <a:t>Via optional </a:t>
            </a:r>
            <a:r>
              <a:rPr lang="en-US" sz="1500" dirty="0" err="1" smtClean="0">
                <a:solidFill>
                  <a:schemeClr val="tx1">
                    <a:lumMod val="75000"/>
                    <a:lumOff val="25000"/>
                  </a:schemeClr>
                </a:solidFill>
              </a:rPr>
              <a:t>gamification</a:t>
            </a:r>
            <a:r>
              <a:rPr lang="en-US" sz="1500" dirty="0" smtClean="0">
                <a:solidFill>
                  <a:schemeClr val="tx1">
                    <a:lumMod val="75000"/>
                    <a:lumOff val="25000"/>
                  </a:schemeClr>
                </a:solidFill>
              </a:rPr>
              <a:t> modules and challenges we </a:t>
            </a:r>
            <a:r>
              <a:rPr lang="en-US" sz="1500" dirty="0" smtClean="0">
                <a:solidFill>
                  <a:schemeClr val="tx1">
                    <a:lumMod val="75000"/>
                    <a:lumOff val="25000"/>
                  </a:schemeClr>
                </a:solidFill>
              </a:rPr>
              <a:t>create </a:t>
            </a:r>
            <a:r>
              <a:rPr lang="en-US" sz="1500" dirty="0" smtClean="0">
                <a:solidFill>
                  <a:schemeClr val="tx1">
                    <a:lumMod val="75000"/>
                    <a:lumOff val="25000"/>
                  </a:schemeClr>
                </a:solidFill>
              </a:rPr>
              <a:t>a culture of innovation</a:t>
            </a:r>
            <a:endParaRPr lang="en-US" sz="1500" dirty="0">
              <a:solidFill>
                <a:schemeClr val="tx1">
                  <a:lumMod val="75000"/>
                  <a:lumOff val="25000"/>
                </a:schemeClr>
              </a:solidFill>
            </a:endParaRPr>
          </a:p>
        </p:txBody>
      </p:sp>
      <p:sp>
        <p:nvSpPr>
          <p:cNvPr id="22" name="TextBox 21"/>
          <p:cNvSpPr txBox="1"/>
          <p:nvPr/>
        </p:nvSpPr>
        <p:spPr>
          <a:xfrm>
            <a:off x="3581400" y="5290572"/>
            <a:ext cx="2057400" cy="323165"/>
          </a:xfrm>
          <a:prstGeom prst="rect">
            <a:avLst/>
          </a:prstGeom>
          <a:noFill/>
          <a:effectLst/>
        </p:spPr>
        <p:txBody>
          <a:bodyPr wrap="square" rtlCol="0">
            <a:spAutoFit/>
          </a:bodyPr>
          <a:lstStyle/>
          <a:p>
            <a:pPr algn="ctr"/>
            <a:r>
              <a:rPr lang="en-US" sz="1500" dirty="0" err="1" smtClean="0"/>
              <a:t>Gamification</a:t>
            </a:r>
            <a:r>
              <a:rPr lang="en-US" sz="1500" dirty="0" smtClean="0"/>
              <a:t> &amp; Goals</a:t>
            </a:r>
            <a:endParaRPr lang="en-US" sz="1500" dirty="0" smtClean="0"/>
          </a:p>
        </p:txBody>
      </p:sp>
      <p:sp>
        <p:nvSpPr>
          <p:cNvPr id="23" name="TextBox 22"/>
          <p:cNvSpPr txBox="1"/>
          <p:nvPr/>
        </p:nvSpPr>
        <p:spPr>
          <a:xfrm>
            <a:off x="3581400" y="5595372"/>
            <a:ext cx="2057400" cy="784830"/>
          </a:xfrm>
          <a:prstGeom prst="rect">
            <a:avLst/>
          </a:prstGeom>
          <a:noFill/>
          <a:effectLst/>
        </p:spPr>
        <p:txBody>
          <a:bodyPr wrap="square" rtlCol="0">
            <a:spAutoFit/>
          </a:bodyPr>
          <a:lstStyle/>
          <a:p>
            <a:r>
              <a:rPr lang="en-US" sz="1500" dirty="0" smtClean="0">
                <a:solidFill>
                  <a:schemeClr val="bg1">
                    <a:lumMod val="50000"/>
                  </a:schemeClr>
                </a:solidFill>
              </a:rPr>
              <a:t>Incentivizes members to create diverse teams to solve challenges</a:t>
            </a:r>
            <a:endParaRPr lang="en-US" sz="1500" dirty="0" smtClean="0">
              <a:solidFill>
                <a:schemeClr val="bg1">
                  <a:lumMod val="50000"/>
                </a:schemeClr>
              </a:solidFill>
            </a:endParaRPr>
          </a:p>
        </p:txBody>
      </p:sp>
      <p:pic>
        <p:nvPicPr>
          <p:cNvPr id="25" name="Picture 24"/>
          <p:cNvPicPr>
            <a:picLocks noChangeAspect="1"/>
          </p:cNvPicPr>
          <p:nvPr/>
        </p:nvPicPr>
        <p:blipFill>
          <a:blip r:embed="rId2"/>
          <a:stretch>
            <a:fillRect/>
          </a:stretch>
        </p:blipFill>
        <p:spPr>
          <a:xfrm>
            <a:off x="1676400" y="4343400"/>
            <a:ext cx="990600" cy="943223"/>
          </a:xfrm>
          <a:prstGeom prst="rect">
            <a:avLst/>
          </a:prstGeom>
        </p:spPr>
      </p:pic>
      <p:pic>
        <p:nvPicPr>
          <p:cNvPr id="27" name="Picture 26"/>
          <p:cNvPicPr>
            <a:picLocks noChangeAspect="1"/>
          </p:cNvPicPr>
          <p:nvPr/>
        </p:nvPicPr>
        <p:blipFill>
          <a:blip r:embed="rId3"/>
          <a:stretch>
            <a:fillRect/>
          </a:stretch>
        </p:blipFill>
        <p:spPr>
          <a:xfrm>
            <a:off x="4063999" y="4355238"/>
            <a:ext cx="909934" cy="909934"/>
          </a:xfrm>
          <a:prstGeom prst="rect">
            <a:avLst/>
          </a:prstGeom>
        </p:spPr>
      </p:pic>
      <p:sp>
        <p:nvSpPr>
          <p:cNvPr id="28" name="TextBox 27"/>
          <p:cNvSpPr txBox="1"/>
          <p:nvPr/>
        </p:nvSpPr>
        <p:spPr>
          <a:xfrm>
            <a:off x="762000" y="685800"/>
            <a:ext cx="7696200" cy="323165"/>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a:solidFill>
                  <a:srgbClr val="008000"/>
                </a:solidFill>
              </a:rPr>
              <a:t> </a:t>
            </a:r>
            <a:r>
              <a:rPr lang="en-US" sz="1500" dirty="0" smtClean="0">
                <a:solidFill>
                  <a:srgbClr val="262626"/>
                </a:solidFill>
              </a:rPr>
              <a:t>unites organizations via a four-step process that encourages social discoverability</a:t>
            </a:r>
            <a:endParaRPr lang="en-US" sz="1500" dirty="0">
              <a:solidFill>
                <a:schemeClr val="tx1">
                  <a:lumMod val="75000"/>
                  <a:lumOff val="25000"/>
                </a:schemeClr>
              </a:solidFill>
            </a:endParaRPr>
          </a:p>
        </p:txBody>
      </p:sp>
      <p:sp>
        <p:nvSpPr>
          <p:cNvPr id="29" name="TextBox 28"/>
          <p:cNvSpPr txBox="1"/>
          <p:nvPr/>
        </p:nvSpPr>
        <p:spPr>
          <a:xfrm>
            <a:off x="1219200" y="5334000"/>
            <a:ext cx="2057400" cy="323165"/>
          </a:xfrm>
          <a:prstGeom prst="rect">
            <a:avLst/>
          </a:prstGeom>
          <a:noFill/>
          <a:effectLst/>
        </p:spPr>
        <p:txBody>
          <a:bodyPr wrap="square" rtlCol="0">
            <a:spAutoFit/>
          </a:bodyPr>
          <a:lstStyle/>
          <a:p>
            <a:pPr algn="ctr"/>
            <a:r>
              <a:rPr lang="en-US" sz="1500" dirty="0" smtClean="0"/>
              <a:t>Social Discovery</a:t>
            </a:r>
            <a:endParaRPr lang="en-US" sz="1500" dirty="0" smtClean="0"/>
          </a:p>
        </p:txBody>
      </p:sp>
      <p:sp>
        <p:nvSpPr>
          <p:cNvPr id="30" name="TextBox 29"/>
          <p:cNvSpPr txBox="1"/>
          <p:nvPr/>
        </p:nvSpPr>
        <p:spPr>
          <a:xfrm>
            <a:off x="1219200" y="5638800"/>
            <a:ext cx="2057400" cy="784830"/>
          </a:xfrm>
          <a:prstGeom prst="rect">
            <a:avLst/>
          </a:prstGeom>
          <a:noFill/>
          <a:effectLst/>
        </p:spPr>
        <p:txBody>
          <a:bodyPr wrap="square" rtlCol="0">
            <a:spAutoFit/>
          </a:bodyPr>
          <a:lstStyle/>
          <a:p>
            <a:r>
              <a:rPr lang="en-US" sz="1500" dirty="0" smtClean="0">
                <a:solidFill>
                  <a:schemeClr val="bg1">
                    <a:lumMod val="50000"/>
                  </a:schemeClr>
                </a:solidFill>
              </a:rPr>
              <a:t>Creates a medium where members can connect</a:t>
            </a:r>
            <a:endParaRPr lang="en-US" sz="1500" dirty="0" smtClean="0">
              <a:solidFill>
                <a:schemeClr val="bg1">
                  <a:lumMod val="50000"/>
                </a:schemeClr>
              </a:solidFill>
            </a:endParaRPr>
          </a:p>
        </p:txBody>
      </p:sp>
      <p:pic>
        <p:nvPicPr>
          <p:cNvPr id="3" name="Picture 2"/>
          <p:cNvPicPr>
            <a:picLocks noChangeAspect="1"/>
          </p:cNvPicPr>
          <p:nvPr/>
        </p:nvPicPr>
        <p:blipFill>
          <a:blip r:embed="rId4"/>
          <a:stretch>
            <a:fillRect/>
          </a:stretch>
        </p:blipFill>
        <p:spPr>
          <a:xfrm>
            <a:off x="6629399" y="4468452"/>
            <a:ext cx="865547" cy="865547"/>
          </a:xfrm>
          <a:prstGeom prst="rect">
            <a:avLst/>
          </a:prstGeom>
        </p:spPr>
      </p:pic>
      <p:sp>
        <p:nvSpPr>
          <p:cNvPr id="32" name="TextBox 31"/>
          <p:cNvSpPr txBox="1"/>
          <p:nvPr/>
        </p:nvSpPr>
        <p:spPr>
          <a:xfrm>
            <a:off x="6096000" y="5334000"/>
            <a:ext cx="2057400" cy="323165"/>
          </a:xfrm>
          <a:prstGeom prst="rect">
            <a:avLst/>
          </a:prstGeom>
          <a:noFill/>
          <a:effectLst/>
        </p:spPr>
        <p:txBody>
          <a:bodyPr wrap="square" rtlCol="0">
            <a:spAutoFit/>
          </a:bodyPr>
          <a:lstStyle/>
          <a:p>
            <a:pPr algn="ctr"/>
            <a:r>
              <a:rPr lang="en-US" sz="1500" dirty="0" smtClean="0"/>
              <a:t>Innovation</a:t>
            </a:r>
            <a:endParaRPr lang="en-US" sz="1500" dirty="0" smtClean="0"/>
          </a:p>
        </p:txBody>
      </p:sp>
      <p:sp>
        <p:nvSpPr>
          <p:cNvPr id="37" name="TextBox 36"/>
          <p:cNvSpPr txBox="1"/>
          <p:nvPr/>
        </p:nvSpPr>
        <p:spPr>
          <a:xfrm>
            <a:off x="6096000" y="5638800"/>
            <a:ext cx="2057400" cy="553998"/>
          </a:xfrm>
          <a:prstGeom prst="rect">
            <a:avLst/>
          </a:prstGeom>
          <a:noFill/>
          <a:effectLst/>
        </p:spPr>
        <p:txBody>
          <a:bodyPr wrap="square" rtlCol="0">
            <a:spAutoFit/>
          </a:bodyPr>
          <a:lstStyle/>
          <a:p>
            <a:r>
              <a:rPr lang="en-US" sz="1500" dirty="0" smtClean="0">
                <a:solidFill>
                  <a:schemeClr val="bg1">
                    <a:lumMod val="50000"/>
                  </a:schemeClr>
                </a:solidFill>
              </a:rPr>
              <a:t>Results where business value can be derived</a:t>
            </a:r>
            <a:endParaRPr lang="en-US" sz="1500" dirty="0" smtClean="0">
              <a:solidFill>
                <a:schemeClr val="bg1">
                  <a:lumMod val="50000"/>
                </a:schemeClr>
              </a:solidFill>
            </a:endParaRPr>
          </a:p>
        </p:txBody>
      </p:sp>
      <p:sp>
        <p:nvSpPr>
          <p:cNvPr id="41" name="Right Triangle 40"/>
          <p:cNvSpPr/>
          <p:nvPr/>
        </p:nvSpPr>
        <p:spPr>
          <a:xfrm rot="2727984" flipH="1" flipV="1">
            <a:off x="3186978" y="45618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Right Triangle 43"/>
          <p:cNvSpPr/>
          <p:nvPr/>
        </p:nvSpPr>
        <p:spPr>
          <a:xfrm rot="2727984" flipH="1" flipV="1">
            <a:off x="5625380" y="45618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TextBox 4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5" name="TextBox 4"/>
          <p:cNvSpPr txBox="1"/>
          <p:nvPr/>
        </p:nvSpPr>
        <p:spPr>
          <a:xfrm>
            <a:off x="1117605" y="2945698"/>
            <a:ext cx="805391" cy="246221"/>
          </a:xfrm>
          <a:prstGeom prst="rect">
            <a:avLst/>
          </a:prstGeom>
          <a:noFill/>
        </p:spPr>
        <p:txBody>
          <a:bodyPr wrap="none" rtlCol="0">
            <a:spAutoFit/>
          </a:bodyPr>
          <a:lstStyle/>
          <a:p>
            <a:r>
              <a:rPr lang="en-US" sz="1000" i="1" dirty="0" smtClean="0">
                <a:solidFill>
                  <a:schemeClr val="tx1">
                    <a:lumMod val="65000"/>
                    <a:lumOff val="35000"/>
                  </a:schemeClr>
                </a:solidFill>
              </a:rPr>
              <a:t>Appendix A</a:t>
            </a:r>
            <a:endParaRPr lang="en-US" sz="1000" i="1" dirty="0">
              <a:solidFill>
                <a:schemeClr val="tx1">
                  <a:lumMod val="65000"/>
                  <a:lumOff val="35000"/>
                </a:schemeClr>
              </a:solidFill>
            </a:endParaRPr>
          </a:p>
        </p:txBody>
      </p:sp>
      <p:sp>
        <p:nvSpPr>
          <p:cNvPr id="50" name="TextBox 49"/>
          <p:cNvSpPr txBox="1"/>
          <p:nvPr/>
        </p:nvSpPr>
        <p:spPr>
          <a:xfrm>
            <a:off x="3200400" y="2942787"/>
            <a:ext cx="800945" cy="246221"/>
          </a:xfrm>
          <a:prstGeom prst="rect">
            <a:avLst/>
          </a:prstGeom>
          <a:noFill/>
        </p:spPr>
        <p:txBody>
          <a:bodyPr wrap="none" rtlCol="0">
            <a:spAutoFit/>
          </a:bodyPr>
          <a:lstStyle/>
          <a:p>
            <a:r>
              <a:rPr lang="en-US" sz="1000" i="1" dirty="0" smtClean="0">
                <a:solidFill>
                  <a:schemeClr val="tx1">
                    <a:lumMod val="65000"/>
                    <a:lumOff val="35000"/>
                  </a:schemeClr>
                </a:solidFill>
              </a:rPr>
              <a:t>Appendix B</a:t>
            </a:r>
            <a:endParaRPr lang="en-US" sz="1000" i="1" dirty="0">
              <a:solidFill>
                <a:schemeClr val="tx1">
                  <a:lumMod val="65000"/>
                  <a:lumOff val="35000"/>
                </a:schemeClr>
              </a:solidFill>
            </a:endParaRPr>
          </a:p>
        </p:txBody>
      </p:sp>
      <p:sp>
        <p:nvSpPr>
          <p:cNvPr id="51" name="TextBox 50"/>
          <p:cNvSpPr txBox="1"/>
          <p:nvPr/>
        </p:nvSpPr>
        <p:spPr>
          <a:xfrm>
            <a:off x="5308605" y="2952050"/>
            <a:ext cx="798190" cy="246221"/>
          </a:xfrm>
          <a:prstGeom prst="rect">
            <a:avLst/>
          </a:prstGeom>
          <a:noFill/>
        </p:spPr>
        <p:txBody>
          <a:bodyPr wrap="none" rtlCol="0">
            <a:spAutoFit/>
          </a:bodyPr>
          <a:lstStyle/>
          <a:p>
            <a:r>
              <a:rPr lang="en-US" sz="1000" i="1" dirty="0" smtClean="0">
                <a:solidFill>
                  <a:schemeClr val="tx1">
                    <a:lumMod val="65000"/>
                    <a:lumOff val="35000"/>
                  </a:schemeClr>
                </a:solidFill>
              </a:rPr>
              <a:t>Appendix C</a:t>
            </a:r>
            <a:endParaRPr lang="en-US" sz="1000" i="1" dirty="0">
              <a:solidFill>
                <a:schemeClr val="tx1">
                  <a:lumMod val="65000"/>
                  <a:lumOff val="35000"/>
                </a:schemeClr>
              </a:solidFill>
            </a:endParaRPr>
          </a:p>
        </p:txBody>
      </p:sp>
      <p:sp>
        <p:nvSpPr>
          <p:cNvPr id="52" name="TextBox 51"/>
          <p:cNvSpPr txBox="1"/>
          <p:nvPr/>
        </p:nvSpPr>
        <p:spPr>
          <a:xfrm>
            <a:off x="7366005" y="2952050"/>
            <a:ext cx="810088" cy="246221"/>
          </a:xfrm>
          <a:prstGeom prst="rect">
            <a:avLst/>
          </a:prstGeom>
          <a:noFill/>
        </p:spPr>
        <p:txBody>
          <a:bodyPr wrap="none" rtlCol="0">
            <a:spAutoFit/>
          </a:bodyPr>
          <a:lstStyle/>
          <a:p>
            <a:r>
              <a:rPr lang="en-US" sz="1000" i="1" dirty="0" smtClean="0">
                <a:solidFill>
                  <a:schemeClr val="tx1">
                    <a:lumMod val="65000"/>
                    <a:lumOff val="35000"/>
                  </a:schemeClr>
                </a:solidFill>
              </a:rPr>
              <a:t>Appendix D</a:t>
            </a:r>
            <a:endParaRPr lang="en-US" sz="1000" i="1" dirty="0">
              <a:solidFill>
                <a:schemeClr val="tx1">
                  <a:lumMod val="65000"/>
                  <a:lumOff val="35000"/>
                </a:schemeClr>
              </a:solidFill>
            </a:endParaRPr>
          </a:p>
        </p:txBody>
      </p:sp>
    </p:spTree>
    <p:extLst>
      <p:ext uri="{BB962C8B-B14F-4D97-AF65-F5344CB8AC3E}">
        <p14:creationId xmlns:p14="http://schemas.microsoft.com/office/powerpoint/2010/main" val="2049720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anim calcmode="lin" valueType="num">
                                      <p:cBhvr>
                                        <p:cTn id="28" dur="250" fill="hold"/>
                                        <p:tgtEl>
                                          <p:spTgt spid="35"/>
                                        </p:tgtEl>
                                        <p:attrNameLst>
                                          <p:attrName>ppt_x</p:attrName>
                                        </p:attrNameLst>
                                      </p:cBhvr>
                                      <p:tavLst>
                                        <p:tav tm="0">
                                          <p:val>
                                            <p:strVal val="#ppt_x"/>
                                          </p:val>
                                        </p:tav>
                                        <p:tav tm="100000">
                                          <p:val>
                                            <p:strVal val="#ppt_x"/>
                                          </p:val>
                                        </p:tav>
                                      </p:tavLst>
                                    </p:anim>
                                    <p:anim calcmode="lin" valueType="num">
                                      <p:cBhvr>
                                        <p:cTn id="29" dur="2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anim calcmode="lin" valueType="num">
                                      <p:cBhvr>
                                        <p:cTn id="33" dur="250" fill="hold"/>
                                        <p:tgtEl>
                                          <p:spTgt spid="39"/>
                                        </p:tgtEl>
                                        <p:attrNameLst>
                                          <p:attrName>ppt_x</p:attrName>
                                        </p:attrNameLst>
                                      </p:cBhvr>
                                      <p:tavLst>
                                        <p:tav tm="0">
                                          <p:val>
                                            <p:strVal val="#ppt_x"/>
                                          </p:val>
                                        </p:tav>
                                        <p:tav tm="100000">
                                          <p:val>
                                            <p:strVal val="#ppt_x"/>
                                          </p:val>
                                        </p:tav>
                                      </p:tavLst>
                                    </p:anim>
                                    <p:anim calcmode="lin" valueType="num">
                                      <p:cBhvr>
                                        <p:cTn id="34" dur="2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anim calcmode="lin" valueType="num">
                                      <p:cBhvr>
                                        <p:cTn id="38" dur="250" fill="hold"/>
                                        <p:tgtEl>
                                          <p:spTgt spid="43"/>
                                        </p:tgtEl>
                                        <p:attrNameLst>
                                          <p:attrName>ppt_x</p:attrName>
                                        </p:attrNameLst>
                                      </p:cBhvr>
                                      <p:tavLst>
                                        <p:tav tm="0">
                                          <p:val>
                                            <p:strVal val="#ppt_x"/>
                                          </p:val>
                                        </p:tav>
                                        <p:tav tm="100000">
                                          <p:val>
                                            <p:strVal val="#ppt_x"/>
                                          </p:val>
                                        </p:tav>
                                      </p:tavLst>
                                    </p:anim>
                                    <p:anim calcmode="lin" valueType="num">
                                      <p:cBhvr>
                                        <p:cTn id="39" dur="25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250"/>
                                        <p:tgtEl>
                                          <p:spTgt spid="41"/>
                                        </p:tgtEl>
                                      </p:cBhvr>
                                    </p:animEffect>
                                    <p:anim calcmode="lin" valueType="num">
                                      <p:cBhvr>
                                        <p:cTn id="43" dur="250" fill="hold"/>
                                        <p:tgtEl>
                                          <p:spTgt spid="41"/>
                                        </p:tgtEl>
                                        <p:attrNameLst>
                                          <p:attrName>ppt_x</p:attrName>
                                        </p:attrNameLst>
                                      </p:cBhvr>
                                      <p:tavLst>
                                        <p:tav tm="0">
                                          <p:val>
                                            <p:strVal val="#ppt_x"/>
                                          </p:val>
                                        </p:tav>
                                        <p:tav tm="100000">
                                          <p:val>
                                            <p:strVal val="#ppt_x"/>
                                          </p:val>
                                        </p:tav>
                                      </p:tavLst>
                                    </p:anim>
                                    <p:anim calcmode="lin" valueType="num">
                                      <p:cBhvr>
                                        <p:cTn id="44" dur="2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anim calcmode="lin" valueType="num">
                                      <p:cBhvr>
                                        <p:cTn id="48" dur="250" fill="hold"/>
                                        <p:tgtEl>
                                          <p:spTgt spid="44"/>
                                        </p:tgtEl>
                                        <p:attrNameLst>
                                          <p:attrName>ppt_x</p:attrName>
                                        </p:attrNameLst>
                                      </p:cBhvr>
                                      <p:tavLst>
                                        <p:tav tm="0">
                                          <p:val>
                                            <p:strVal val="#ppt_x"/>
                                          </p:val>
                                        </p:tav>
                                        <p:tav tm="100000">
                                          <p:val>
                                            <p:strVal val="#ppt_x"/>
                                          </p:val>
                                        </p:tav>
                                      </p:tavLst>
                                    </p:anim>
                                    <p:anim calcmode="lin" valueType="num">
                                      <p:cBhvr>
                                        <p:cTn id="49"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35" grpId="0" animBg="1"/>
      <p:bldP spid="39" grpId="0" animBg="1"/>
      <p:bldP spid="43" grpId="0" animBg="1"/>
      <p:bldP spid="41"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33600" y="4971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47800" y="3066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47800" y="2685365"/>
            <a:ext cx="2743200" cy="3810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 SLOAN</a:t>
            </a:r>
          </a:p>
        </p:txBody>
      </p:sp>
      <p:sp>
        <p:nvSpPr>
          <p:cNvPr id="21" name="Rectangle 20"/>
          <p:cNvSpPr/>
          <p:nvPr/>
        </p:nvSpPr>
        <p:spPr>
          <a:xfrm>
            <a:off x="2133600" y="4461302"/>
            <a:ext cx="2743200" cy="5334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ENTREPRENEURSHIP &amp; INNOVATION TRACK</a:t>
            </a:r>
          </a:p>
        </p:txBody>
      </p:sp>
      <p:sp>
        <p:nvSpPr>
          <p:cNvPr id="27" name="Title 1"/>
          <p:cNvSpPr txBox="1">
            <a:spLocks/>
          </p:cNvSpPr>
          <p:nvPr/>
        </p:nvSpPr>
        <p:spPr>
          <a:xfrm>
            <a:off x="76200" y="7620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a:t>
            </a:r>
            <a:r>
              <a:rPr lang="en-US" sz="2000" b="1" dirty="0" smtClean="0">
                <a:solidFill>
                  <a:schemeClr val="tx1">
                    <a:lumMod val="65000"/>
                    <a:lumOff val="35000"/>
                  </a:schemeClr>
                </a:solidFill>
              </a:rPr>
              <a:t>Validation at MIT</a:t>
            </a:r>
            <a:endParaRPr lang="en-US" sz="2000" b="1" dirty="0">
              <a:solidFill>
                <a:schemeClr val="tx1">
                  <a:lumMod val="65000"/>
                  <a:lumOff val="35000"/>
                </a:schemeClr>
              </a:solidFill>
            </a:endParaRPr>
          </a:p>
        </p:txBody>
      </p:sp>
      <p:sp>
        <p:nvSpPr>
          <p:cNvPr id="3" name="Rectangle 2"/>
          <p:cNvSpPr/>
          <p:nvPr/>
        </p:nvSpPr>
        <p:spPr>
          <a:xfrm>
            <a:off x="1600200" y="3047255"/>
            <a:ext cx="2514600" cy="915635"/>
          </a:xfrm>
          <a:prstGeom prst="rect">
            <a:avLst/>
          </a:prstGeom>
        </p:spPr>
        <p:txBody>
          <a:bodyPr wrap="square">
            <a:spAutoFit/>
          </a:bodyPr>
          <a:lstStyle/>
          <a:p>
            <a:pPr>
              <a:lnSpc>
                <a:spcPct val="120000"/>
              </a:lnSpc>
            </a:pPr>
            <a:r>
              <a:rPr lang="en-US" sz="1500" b="1" dirty="0" smtClean="0">
                <a:solidFill>
                  <a:schemeClr val="bg1"/>
                </a:solidFill>
              </a:rPr>
              <a:t>40% of school in 2 weeks</a:t>
            </a:r>
          </a:p>
          <a:p>
            <a:pPr>
              <a:lnSpc>
                <a:spcPct val="120000"/>
              </a:lnSpc>
            </a:pPr>
            <a:r>
              <a:rPr lang="en-US" sz="1500" b="1" dirty="0" smtClean="0">
                <a:solidFill>
                  <a:schemeClr val="bg1"/>
                </a:solidFill>
              </a:rPr>
              <a:t>45 unique qualities</a:t>
            </a:r>
          </a:p>
          <a:p>
            <a:pPr>
              <a:lnSpc>
                <a:spcPct val="120000"/>
              </a:lnSpc>
            </a:pPr>
            <a:r>
              <a:rPr lang="en-US" sz="1500" b="1" dirty="0" smtClean="0">
                <a:solidFill>
                  <a:schemeClr val="bg1"/>
                </a:solidFill>
              </a:rPr>
              <a:t>20+ “Smart Groups”</a:t>
            </a:r>
            <a:endParaRPr lang="en-US" sz="1500" b="1" dirty="0">
              <a:solidFill>
                <a:schemeClr val="bg1"/>
              </a:solidFill>
            </a:endParaRPr>
          </a:p>
        </p:txBody>
      </p:sp>
      <p:sp>
        <p:nvSpPr>
          <p:cNvPr id="30" name="TextBox 29"/>
          <p:cNvSpPr txBox="1"/>
          <p:nvPr/>
        </p:nvSpPr>
        <p:spPr>
          <a:xfrm>
            <a:off x="4267200" y="2715905"/>
            <a:ext cx="4343400" cy="1569660"/>
          </a:xfrm>
          <a:prstGeom prst="rect">
            <a:avLst/>
          </a:prstGeom>
          <a:noFill/>
        </p:spPr>
        <p:txBody>
          <a:bodyPr wrap="square" rtlCol="0">
            <a:spAutoFit/>
          </a:bodyPr>
          <a:lstStyle/>
          <a:p>
            <a:r>
              <a:rPr lang="en-US" sz="1200" dirty="0" smtClean="0">
                <a:solidFill>
                  <a:schemeClr val="tx1">
                    <a:lumMod val="85000"/>
                    <a:lumOff val="15000"/>
                  </a:schemeClr>
                </a:solidFill>
              </a:rPr>
              <a:t>In the first two weeks on Fall 2012 40% of all current MIT Sloan students joined the MIT Sloan </a:t>
            </a:r>
            <a:r>
              <a:rPr lang="en-US" sz="1200" dirty="0" err="1" smtClean="0">
                <a:solidFill>
                  <a:schemeClr val="tx1">
                    <a:lumMod val="85000"/>
                    <a:lumOff val="15000"/>
                  </a:schemeClr>
                </a:solidFill>
              </a:rPr>
              <a:t>Tree.st</a:t>
            </a:r>
            <a:r>
              <a:rPr lang="en-US" sz="1200" dirty="0">
                <a:solidFill>
                  <a:schemeClr val="tx1">
                    <a:lumMod val="85000"/>
                    <a:lumOff val="15000"/>
                  </a:schemeClr>
                </a:solidFill>
              </a:rPr>
              <a:t> </a:t>
            </a:r>
            <a:r>
              <a:rPr lang="en-US" sz="1200" dirty="0" smtClean="0">
                <a:solidFill>
                  <a:schemeClr val="tx1">
                    <a:lumMod val="85000"/>
                    <a:lumOff val="15000"/>
                  </a:schemeClr>
                </a:solidFill>
              </a:rPr>
              <a:t>community. Each was characterize with 45 unique qualities. The MIT Sloan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became the one and only place where MIT Sloan students could easily discover others. For example: all the female, gluten-free, ex-consultants living in Central Square connected with one another. Tool created enough attention to create a news article in school newsletter</a:t>
            </a:r>
            <a:endParaRPr lang="en-US" sz="1200" dirty="0">
              <a:solidFill>
                <a:schemeClr val="tx1">
                  <a:lumMod val="85000"/>
                  <a:lumOff val="15000"/>
                </a:schemeClr>
              </a:solidFill>
            </a:endParaRPr>
          </a:p>
        </p:txBody>
      </p:sp>
      <p:sp>
        <p:nvSpPr>
          <p:cNvPr id="31" name="Rectangle 30"/>
          <p:cNvSpPr/>
          <p:nvPr/>
        </p:nvSpPr>
        <p:spPr>
          <a:xfrm>
            <a:off x="2286000" y="4971365"/>
            <a:ext cx="2514600" cy="1469633"/>
          </a:xfrm>
          <a:prstGeom prst="rect">
            <a:avLst/>
          </a:prstGeom>
        </p:spPr>
        <p:txBody>
          <a:bodyPr wrap="square">
            <a:spAutoFit/>
          </a:bodyPr>
          <a:lstStyle/>
          <a:p>
            <a:pPr>
              <a:lnSpc>
                <a:spcPct val="120000"/>
              </a:lnSpc>
            </a:pPr>
            <a:r>
              <a:rPr lang="en-US" sz="1500" b="1" dirty="0" smtClean="0">
                <a:solidFill>
                  <a:schemeClr val="bg1"/>
                </a:solidFill>
              </a:rPr>
              <a:t>58 unique qualities</a:t>
            </a:r>
          </a:p>
          <a:p>
            <a:pPr>
              <a:lnSpc>
                <a:spcPct val="120000"/>
              </a:lnSpc>
            </a:pPr>
            <a:r>
              <a:rPr lang="en-US" sz="1500" b="1" dirty="0" smtClean="0">
                <a:solidFill>
                  <a:schemeClr val="bg1"/>
                </a:solidFill>
              </a:rPr>
              <a:t>Grouped by industry</a:t>
            </a:r>
          </a:p>
          <a:p>
            <a:pPr>
              <a:lnSpc>
                <a:spcPct val="120000"/>
              </a:lnSpc>
            </a:pPr>
            <a:r>
              <a:rPr lang="en-US" sz="1500" b="1" dirty="0" smtClean="0">
                <a:solidFill>
                  <a:schemeClr val="bg1"/>
                </a:solidFill>
              </a:rPr>
              <a:t>Contacted by Peter Thiel’s Foundation</a:t>
            </a:r>
          </a:p>
          <a:p>
            <a:pPr>
              <a:lnSpc>
                <a:spcPct val="120000"/>
              </a:lnSpc>
            </a:pPr>
            <a:endParaRPr lang="en-US" sz="1500" b="1" dirty="0" smtClean="0">
              <a:solidFill>
                <a:schemeClr val="bg1"/>
              </a:solidFill>
            </a:endParaRPr>
          </a:p>
        </p:txBody>
      </p:sp>
      <p:sp>
        <p:nvSpPr>
          <p:cNvPr id="34" name="Rectangle 33"/>
          <p:cNvSpPr/>
          <p:nvPr/>
        </p:nvSpPr>
        <p:spPr>
          <a:xfrm>
            <a:off x="685800" y="1085165"/>
            <a:ext cx="2743200" cy="3048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a:t>
            </a:r>
            <a:endParaRPr lang="en-US" sz="1400" b="1" dirty="0" smtClean="0">
              <a:solidFill>
                <a:srgbClr val="FFFFFF"/>
              </a:solidFill>
              <a:latin typeface="Arial"/>
              <a:cs typeface="Arial"/>
            </a:endParaRPr>
          </a:p>
        </p:txBody>
      </p:sp>
      <p:sp>
        <p:nvSpPr>
          <p:cNvPr id="36" name="Rectangle 35"/>
          <p:cNvSpPr/>
          <p:nvPr/>
        </p:nvSpPr>
        <p:spPr>
          <a:xfrm>
            <a:off x="685800" y="13899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1466165"/>
            <a:ext cx="2514600" cy="915635"/>
          </a:xfrm>
          <a:prstGeom prst="rect">
            <a:avLst/>
          </a:prstGeom>
        </p:spPr>
        <p:txBody>
          <a:bodyPr wrap="square">
            <a:spAutoFit/>
          </a:bodyPr>
          <a:lstStyle/>
          <a:p>
            <a:pPr>
              <a:lnSpc>
                <a:spcPct val="120000"/>
              </a:lnSpc>
            </a:pPr>
            <a:r>
              <a:rPr lang="en-US" sz="1500" b="1" dirty="0" smtClean="0">
                <a:solidFill>
                  <a:schemeClr val="bg1"/>
                </a:solidFill>
              </a:rPr>
              <a:t>10% of MIT graduates</a:t>
            </a:r>
          </a:p>
          <a:p>
            <a:pPr>
              <a:lnSpc>
                <a:spcPct val="120000"/>
              </a:lnSpc>
            </a:pPr>
            <a:r>
              <a:rPr lang="en-US" sz="1500" b="1" dirty="0" smtClean="0">
                <a:solidFill>
                  <a:schemeClr val="bg1"/>
                </a:solidFill>
              </a:rPr>
              <a:t>Inter-departmental comm.</a:t>
            </a:r>
          </a:p>
          <a:p>
            <a:pPr>
              <a:lnSpc>
                <a:spcPct val="120000"/>
              </a:lnSpc>
            </a:pPr>
            <a:r>
              <a:rPr lang="en-US" sz="1500" b="1" dirty="0" smtClean="0">
                <a:solidFill>
                  <a:schemeClr val="bg1"/>
                </a:solidFill>
              </a:rPr>
              <a:t>Improved student life</a:t>
            </a:r>
          </a:p>
        </p:txBody>
      </p:sp>
      <p:sp>
        <p:nvSpPr>
          <p:cNvPr id="39" name="TextBox 38"/>
          <p:cNvSpPr txBox="1"/>
          <p:nvPr/>
        </p:nvSpPr>
        <p:spPr>
          <a:xfrm>
            <a:off x="381000" y="591235"/>
            <a:ext cx="8534400" cy="323165"/>
          </a:xfrm>
          <a:prstGeom prst="rect">
            <a:avLst/>
          </a:prstGeom>
          <a:noFill/>
          <a:effectLst/>
        </p:spPr>
        <p:txBody>
          <a:bodyPr wrap="square" rtlCol="0">
            <a:spAutoFit/>
          </a:bodyPr>
          <a:lstStyle/>
          <a:p>
            <a:pPr algn="ctr"/>
            <a:r>
              <a:rPr lang="en-US" sz="1500" dirty="0" smtClean="0">
                <a:solidFill>
                  <a:srgbClr val="262626"/>
                </a:solidFill>
              </a:rPr>
              <a:t>We validated </a:t>
            </a:r>
            <a:r>
              <a:rPr lang="en-US" sz="1500" dirty="0" err="1" smtClean="0">
                <a:solidFill>
                  <a:srgbClr val="008000"/>
                </a:solidFill>
              </a:rPr>
              <a:t>Tree.st</a:t>
            </a:r>
            <a:r>
              <a:rPr lang="en-US" sz="1500" dirty="0" smtClean="0">
                <a:solidFill>
                  <a:schemeClr val="tx1">
                    <a:lumMod val="85000"/>
                    <a:lumOff val="15000"/>
                  </a:schemeClr>
                </a:solidFill>
              </a:rPr>
              <a:t> at MIT with 700+ students by creating three nested communities</a:t>
            </a:r>
            <a:endParaRPr lang="en-US" sz="1500" dirty="0">
              <a:solidFill>
                <a:schemeClr val="tx1">
                  <a:lumMod val="85000"/>
                  <a:lumOff val="15000"/>
                </a:schemeClr>
              </a:solidFill>
            </a:endParaRPr>
          </a:p>
        </p:txBody>
      </p:sp>
      <p:sp>
        <p:nvSpPr>
          <p:cNvPr id="40" name="TextBox 39"/>
          <p:cNvSpPr txBox="1"/>
          <p:nvPr/>
        </p:nvSpPr>
        <p:spPr>
          <a:xfrm>
            <a:off x="4953000" y="4403973"/>
            <a:ext cx="3962400" cy="1938992"/>
          </a:xfrm>
          <a:prstGeom prst="rect">
            <a:avLst/>
          </a:prstGeom>
          <a:noFill/>
        </p:spPr>
        <p:txBody>
          <a:bodyPr wrap="square" rtlCol="0">
            <a:spAutoFit/>
          </a:bodyPr>
          <a:lstStyle/>
          <a:p>
            <a:r>
              <a:rPr lang="en-US" sz="1200" dirty="0" smtClean="0">
                <a:solidFill>
                  <a:schemeClr val="tx1">
                    <a:lumMod val="85000"/>
                    <a:lumOff val="15000"/>
                  </a:schemeClr>
                </a:solidFill>
              </a:rPr>
              <a:t>Prof. Edward Roberts saw value in the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create diverse entrepreneurial teams for the Entrepreneurship Track. MIT Sloan Entrepreneurs grouped themselves before school started by industry, geographical region, and goals of interest. This allowed the innovators to begin communicating with one another before classes began</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Soon we were contacted by Peter Thiel’s (founder PayPal) Foundation to setup a similar community for their mentor mentee network</a:t>
            </a:r>
            <a:endParaRPr lang="en-US" sz="1200" dirty="0">
              <a:solidFill>
                <a:schemeClr val="tx1">
                  <a:lumMod val="85000"/>
                  <a:lumOff val="15000"/>
                </a:schemeClr>
              </a:solidFill>
            </a:endParaRPr>
          </a:p>
        </p:txBody>
      </p:sp>
      <p:sp>
        <p:nvSpPr>
          <p:cNvPr id="41" name="TextBox 40"/>
          <p:cNvSpPr txBox="1"/>
          <p:nvPr/>
        </p:nvSpPr>
        <p:spPr>
          <a:xfrm>
            <a:off x="3657600" y="1085165"/>
            <a:ext cx="4343400" cy="1508105"/>
          </a:xfrm>
          <a:prstGeom prst="rect">
            <a:avLst/>
          </a:prstGeom>
          <a:noFill/>
        </p:spPr>
        <p:txBody>
          <a:bodyPr wrap="square" rtlCol="0">
            <a:spAutoFit/>
          </a:bodyPr>
          <a:lstStyle/>
          <a:p>
            <a:r>
              <a:rPr lang="en-US" sz="1200" dirty="0" smtClean="0">
                <a:solidFill>
                  <a:schemeClr val="tx1">
                    <a:lumMod val="85000"/>
                    <a:lumOff val="15000"/>
                  </a:schemeClr>
                </a:solidFill>
              </a:rPr>
              <a:t>Currently 10% of MIT graduates use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find each one another based on a number of unique qualities never before gathered – including “shoe size”</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Potential inter-departmental collaborations led to a meeting with Dean of Graduate Students and the Dean of Student Life to potentially institutionalize the MIT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in the coming years</a:t>
            </a:r>
            <a:endParaRPr lang="en-US" sz="1200" dirty="0">
              <a:solidFill>
                <a:schemeClr val="tx1">
                  <a:lumMod val="85000"/>
                  <a:lumOff val="15000"/>
                </a:schemeClr>
              </a:solidFill>
            </a:endParaRPr>
          </a:p>
        </p:txBody>
      </p:sp>
      <p:sp>
        <p:nvSpPr>
          <p:cNvPr id="43" name="TextBox 4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404804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648200" y="609600"/>
            <a:ext cx="3810000" cy="58674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400" y="609600"/>
            <a:ext cx="3810000" cy="58674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28600" y="2600947"/>
            <a:ext cx="1583937" cy="276999"/>
          </a:xfrm>
          <a:prstGeom prst="rect">
            <a:avLst/>
          </a:prstGeom>
          <a:noFill/>
        </p:spPr>
        <p:txBody>
          <a:bodyPr wrap="none" rtlCol="0">
            <a:spAutoFit/>
          </a:bodyPr>
          <a:lstStyle/>
          <a:p>
            <a:r>
              <a:rPr lang="en-US" sz="1200" b="1" dirty="0" smtClean="0">
                <a:solidFill>
                  <a:schemeClr val="bg1">
                    <a:lumMod val="50000"/>
                  </a:schemeClr>
                </a:solidFill>
              </a:rPr>
              <a:t>POTENTIALLY DIRECT</a:t>
            </a:r>
            <a:endParaRPr lang="en-US" sz="1200" b="1" dirty="0">
              <a:solidFill>
                <a:schemeClr val="bg1">
                  <a:lumMod val="50000"/>
                </a:schemeClr>
              </a:solidFill>
            </a:endParaRPr>
          </a:p>
        </p:txBody>
      </p:sp>
      <p:sp>
        <p:nvSpPr>
          <p:cNvPr id="2" name="TextBox 1"/>
          <p:cNvSpPr txBox="1"/>
          <p:nvPr/>
        </p:nvSpPr>
        <p:spPr>
          <a:xfrm>
            <a:off x="533400" y="2895600"/>
            <a:ext cx="3429000" cy="1107996"/>
          </a:xfrm>
          <a:prstGeom prst="rect">
            <a:avLst/>
          </a:prstGeom>
          <a:noFill/>
        </p:spPr>
        <p:txBody>
          <a:bodyPr wrap="square" rtlCol="0">
            <a:spAutoFit/>
          </a:bodyPr>
          <a:lstStyle/>
          <a:p>
            <a:r>
              <a:rPr lang="en-US" dirty="0" err="1" smtClean="0"/>
              <a:t>Ark.com</a:t>
            </a:r>
            <a:endParaRPr lang="en-US" dirty="0"/>
          </a:p>
          <a:p>
            <a:r>
              <a:rPr lang="en-US" sz="1200" dirty="0" smtClean="0"/>
              <a:t>Consumer social discoverability tool, combines Facebook and LinkedIn data in a search engine</a:t>
            </a:r>
          </a:p>
          <a:p>
            <a:r>
              <a:rPr lang="en-US" sz="1200" dirty="0" smtClean="0"/>
              <a:t>Series A $4M (2011)</a:t>
            </a:r>
            <a:endParaRPr lang="en-US" sz="1200" dirty="0"/>
          </a:p>
          <a:p>
            <a:endParaRPr lang="en-US" sz="1200" dirty="0"/>
          </a:p>
        </p:txBody>
      </p:sp>
      <p:sp>
        <p:nvSpPr>
          <p:cNvPr id="20" name="TextBox 19"/>
          <p:cNvSpPr txBox="1"/>
          <p:nvPr/>
        </p:nvSpPr>
        <p:spPr>
          <a:xfrm>
            <a:off x="533400" y="5123260"/>
            <a:ext cx="3429000" cy="1292662"/>
          </a:xfrm>
          <a:prstGeom prst="rect">
            <a:avLst/>
          </a:prstGeom>
          <a:noFill/>
        </p:spPr>
        <p:txBody>
          <a:bodyPr wrap="square" rtlCol="0">
            <a:spAutoFit/>
          </a:bodyPr>
          <a:lstStyle/>
          <a:p>
            <a:r>
              <a:rPr lang="en-US" dirty="0" err="1" smtClean="0"/>
              <a:t>LinkedIn.com</a:t>
            </a:r>
            <a:endParaRPr lang="en-US" dirty="0"/>
          </a:p>
          <a:p>
            <a:r>
              <a:rPr lang="en-US" sz="1200" dirty="0" smtClean="0"/>
              <a:t>Contains a professional social discoverability feature, monetization requires search engine to have limited usage to most users</a:t>
            </a:r>
          </a:p>
          <a:p>
            <a:endParaRPr lang="en-US" sz="1200" dirty="0"/>
          </a:p>
          <a:p>
            <a:r>
              <a:rPr lang="en-US" sz="1200" dirty="0" smtClean="0"/>
              <a:t>Among others…</a:t>
            </a:r>
          </a:p>
        </p:txBody>
      </p:sp>
      <p:sp>
        <p:nvSpPr>
          <p:cNvPr id="21" name="TextBox 20"/>
          <p:cNvSpPr txBox="1"/>
          <p:nvPr/>
        </p:nvSpPr>
        <p:spPr>
          <a:xfrm>
            <a:off x="258410" y="4858940"/>
            <a:ext cx="787395" cy="276999"/>
          </a:xfrm>
          <a:prstGeom prst="rect">
            <a:avLst/>
          </a:prstGeom>
          <a:noFill/>
        </p:spPr>
        <p:txBody>
          <a:bodyPr wrap="none" rtlCol="0">
            <a:spAutoFit/>
          </a:bodyPr>
          <a:lstStyle/>
          <a:p>
            <a:r>
              <a:rPr lang="en-US" sz="1200" b="1" dirty="0" smtClean="0">
                <a:solidFill>
                  <a:schemeClr val="bg1">
                    <a:lumMod val="50000"/>
                  </a:schemeClr>
                </a:solidFill>
              </a:rPr>
              <a:t>INDIRECT</a:t>
            </a:r>
            <a:endParaRPr lang="en-US" sz="1200" b="1" dirty="0">
              <a:solidFill>
                <a:schemeClr val="bg1">
                  <a:lumMod val="50000"/>
                </a:schemeClr>
              </a:solidFill>
            </a:endParaRPr>
          </a:p>
        </p:txBody>
      </p:sp>
      <p:sp>
        <p:nvSpPr>
          <p:cNvPr id="22" name="TextBox 21"/>
          <p:cNvSpPr txBox="1"/>
          <p:nvPr/>
        </p:nvSpPr>
        <p:spPr>
          <a:xfrm>
            <a:off x="228600" y="1790342"/>
            <a:ext cx="646331" cy="276999"/>
          </a:xfrm>
          <a:prstGeom prst="rect">
            <a:avLst/>
          </a:prstGeom>
          <a:noFill/>
        </p:spPr>
        <p:txBody>
          <a:bodyPr wrap="none" rtlCol="0">
            <a:spAutoFit/>
          </a:bodyPr>
          <a:lstStyle/>
          <a:p>
            <a:r>
              <a:rPr lang="en-US" sz="1200" b="1" dirty="0" smtClean="0">
                <a:solidFill>
                  <a:schemeClr val="bg1">
                    <a:lumMod val="50000"/>
                  </a:schemeClr>
                </a:solidFill>
              </a:rPr>
              <a:t>DIRECT</a:t>
            </a:r>
            <a:endParaRPr lang="en-US" sz="1200" b="1" dirty="0">
              <a:solidFill>
                <a:schemeClr val="bg1">
                  <a:lumMod val="50000"/>
                </a:schemeClr>
              </a:solidFill>
            </a:endParaRPr>
          </a:p>
        </p:txBody>
      </p:sp>
      <p:sp>
        <p:nvSpPr>
          <p:cNvPr id="24" name="TextBox 23"/>
          <p:cNvSpPr txBox="1"/>
          <p:nvPr/>
        </p:nvSpPr>
        <p:spPr>
          <a:xfrm>
            <a:off x="533400" y="2095142"/>
            <a:ext cx="3276600" cy="369332"/>
          </a:xfrm>
          <a:prstGeom prst="rect">
            <a:avLst/>
          </a:prstGeom>
          <a:noFill/>
        </p:spPr>
        <p:txBody>
          <a:bodyPr wrap="square" rtlCol="0">
            <a:spAutoFit/>
          </a:bodyPr>
          <a:lstStyle/>
          <a:p>
            <a:r>
              <a:rPr lang="en-US" dirty="0" smtClean="0"/>
              <a:t>N/A</a:t>
            </a:r>
            <a:endParaRPr lang="en-US" sz="1200" dirty="0"/>
          </a:p>
        </p:txBody>
      </p:sp>
      <p:sp>
        <p:nvSpPr>
          <p:cNvPr id="25" name="TextBox 24"/>
          <p:cNvSpPr txBox="1"/>
          <p:nvPr/>
        </p:nvSpPr>
        <p:spPr>
          <a:xfrm>
            <a:off x="533400" y="3818930"/>
            <a:ext cx="3429000" cy="923330"/>
          </a:xfrm>
          <a:prstGeom prst="rect">
            <a:avLst/>
          </a:prstGeom>
          <a:noFill/>
        </p:spPr>
        <p:txBody>
          <a:bodyPr wrap="square" rtlCol="0">
            <a:spAutoFit/>
          </a:bodyPr>
          <a:lstStyle/>
          <a:p>
            <a:r>
              <a:rPr lang="en-US" dirty="0" err="1" smtClean="0"/>
              <a:t>Yammer.com</a:t>
            </a:r>
            <a:endParaRPr lang="en-US" dirty="0"/>
          </a:p>
          <a:p>
            <a:r>
              <a:rPr lang="en-US" sz="1200" dirty="0" smtClean="0"/>
              <a:t>Requires infrastructure changes to gather micro-level qualities for each client and a search tool to create discoverability feature</a:t>
            </a:r>
          </a:p>
        </p:txBody>
      </p:sp>
      <p:sp>
        <p:nvSpPr>
          <p:cNvPr id="29" name="TextBox 28"/>
          <p:cNvSpPr txBox="1"/>
          <p:nvPr/>
        </p:nvSpPr>
        <p:spPr>
          <a:xfrm>
            <a:off x="582827" y="685800"/>
            <a:ext cx="2922373" cy="769441"/>
          </a:xfrm>
          <a:prstGeom prst="rect">
            <a:avLst/>
          </a:prstGeom>
          <a:noFill/>
          <a:effectLst/>
        </p:spPr>
        <p:txBody>
          <a:bodyPr wrap="square" rtlCol="0">
            <a:spAutoFit/>
          </a:bodyPr>
          <a:lstStyle/>
          <a:p>
            <a:pPr algn="ctr"/>
            <a:r>
              <a:rPr lang="en-US" sz="2000" b="1" dirty="0" smtClean="0">
                <a:solidFill>
                  <a:schemeClr val="bg1"/>
                </a:solidFill>
              </a:rPr>
              <a:t>Competition</a:t>
            </a:r>
          </a:p>
          <a:p>
            <a:pPr algn="ctr"/>
            <a:r>
              <a:rPr lang="en-US" sz="1200" b="1" i="1" dirty="0" smtClean="0">
                <a:solidFill>
                  <a:schemeClr val="bg1"/>
                </a:solidFill>
              </a:rPr>
              <a:t>For professional discoverability only</a:t>
            </a:r>
          </a:p>
          <a:p>
            <a:pPr algn="ctr"/>
            <a:r>
              <a:rPr lang="en-US" sz="1200" b="1" i="1" dirty="0" smtClean="0">
                <a:solidFill>
                  <a:schemeClr val="bg1"/>
                </a:solidFill>
              </a:rPr>
              <a:t>Negligible for other industries</a:t>
            </a:r>
            <a:endParaRPr lang="en-US" sz="1200" b="1" i="1" dirty="0">
              <a:solidFill>
                <a:schemeClr val="bg1"/>
              </a:solidFill>
            </a:endParaRPr>
          </a:p>
        </p:txBody>
      </p:sp>
      <p:sp>
        <p:nvSpPr>
          <p:cNvPr id="31" name="TextBox 30"/>
          <p:cNvSpPr txBox="1"/>
          <p:nvPr/>
        </p:nvSpPr>
        <p:spPr>
          <a:xfrm>
            <a:off x="4876801" y="685800"/>
            <a:ext cx="3352800" cy="892552"/>
          </a:xfrm>
          <a:prstGeom prst="rect">
            <a:avLst/>
          </a:prstGeom>
          <a:noFill/>
          <a:effectLst/>
        </p:spPr>
        <p:txBody>
          <a:bodyPr wrap="square" rtlCol="0">
            <a:spAutoFit/>
          </a:bodyPr>
          <a:lstStyle/>
          <a:p>
            <a:pPr algn="ctr"/>
            <a:r>
              <a:rPr lang="en-US" sz="2000" b="1" dirty="0" smtClean="0">
                <a:solidFill>
                  <a:schemeClr val="bg1"/>
                </a:solidFill>
              </a:rPr>
              <a:t>Monetization, LV, and Scale</a:t>
            </a:r>
          </a:p>
          <a:p>
            <a:pPr algn="ctr"/>
            <a:r>
              <a:rPr lang="en-US" sz="1200" b="1" i="1" dirty="0" smtClean="0">
                <a:solidFill>
                  <a:schemeClr val="bg1"/>
                </a:solidFill>
              </a:rPr>
              <a:t>Appendix A</a:t>
            </a:r>
            <a:endParaRPr lang="en-US" sz="1200" b="1" i="1" dirty="0" smtClean="0">
              <a:solidFill>
                <a:schemeClr val="bg1"/>
              </a:solidFill>
            </a:endParaRPr>
          </a:p>
          <a:p>
            <a:pPr algn="ctr"/>
            <a:endParaRPr lang="en-US" sz="2000" dirty="0">
              <a:solidFill>
                <a:schemeClr val="bg1"/>
              </a:solidFill>
            </a:endParaRPr>
          </a:p>
        </p:txBody>
      </p:sp>
      <p:sp>
        <p:nvSpPr>
          <p:cNvPr id="38" name="TextBox 37"/>
          <p:cNvSpPr txBox="1"/>
          <p:nvPr/>
        </p:nvSpPr>
        <p:spPr>
          <a:xfrm>
            <a:off x="4724400" y="1905000"/>
            <a:ext cx="1206355" cy="276999"/>
          </a:xfrm>
          <a:prstGeom prst="rect">
            <a:avLst/>
          </a:prstGeom>
          <a:noFill/>
        </p:spPr>
        <p:txBody>
          <a:bodyPr wrap="none" rtlCol="0">
            <a:spAutoFit/>
          </a:bodyPr>
          <a:lstStyle/>
          <a:p>
            <a:r>
              <a:rPr lang="en-US" sz="1200" b="1" dirty="0" smtClean="0">
                <a:solidFill>
                  <a:schemeClr val="bg1">
                    <a:lumMod val="50000"/>
                  </a:schemeClr>
                </a:solidFill>
              </a:rPr>
              <a:t>MONETIZATION</a:t>
            </a:r>
            <a:endParaRPr lang="en-US" sz="1200" b="1" dirty="0">
              <a:solidFill>
                <a:schemeClr val="bg1">
                  <a:lumMod val="50000"/>
                </a:schemeClr>
              </a:solidFill>
            </a:endParaRPr>
          </a:p>
        </p:txBody>
      </p:sp>
      <p:sp>
        <p:nvSpPr>
          <p:cNvPr id="39" name="TextBox 38"/>
          <p:cNvSpPr txBox="1"/>
          <p:nvPr/>
        </p:nvSpPr>
        <p:spPr>
          <a:xfrm>
            <a:off x="5029200" y="2183249"/>
            <a:ext cx="3429000" cy="830997"/>
          </a:xfrm>
          <a:prstGeom prst="rect">
            <a:avLst/>
          </a:prstGeom>
          <a:noFill/>
        </p:spPr>
        <p:txBody>
          <a:bodyPr wrap="square" rtlCol="0">
            <a:spAutoFit/>
          </a:bodyPr>
          <a:lstStyle/>
          <a:p>
            <a:r>
              <a:rPr lang="en-US" sz="1200" dirty="0" smtClean="0"/>
              <a:t>Initially pure-play B2B </a:t>
            </a:r>
            <a:r>
              <a:rPr lang="en-US" sz="1200" dirty="0" err="1" smtClean="0"/>
              <a:t>SaaS</a:t>
            </a:r>
            <a:r>
              <a:rPr lang="en-US" sz="1200" dirty="0" smtClean="0"/>
              <a:t> model, later will add on-premise solution for enterprises, followed by public facing </a:t>
            </a:r>
            <a:r>
              <a:rPr lang="en-US" sz="1200" dirty="0" err="1" smtClean="0"/>
              <a:t>Tree.st</a:t>
            </a:r>
            <a:r>
              <a:rPr lang="en-US" sz="1200" dirty="0" smtClean="0"/>
              <a:t> communities for niche-populations using an advertisement model</a:t>
            </a:r>
            <a:endParaRPr lang="en-US" sz="1200" dirty="0"/>
          </a:p>
        </p:txBody>
      </p:sp>
      <p:sp>
        <p:nvSpPr>
          <p:cNvPr id="40" name="TextBox 39"/>
          <p:cNvSpPr txBox="1"/>
          <p:nvPr/>
        </p:nvSpPr>
        <p:spPr>
          <a:xfrm>
            <a:off x="4724400" y="3143071"/>
            <a:ext cx="1222886" cy="276999"/>
          </a:xfrm>
          <a:prstGeom prst="rect">
            <a:avLst/>
          </a:prstGeom>
          <a:noFill/>
        </p:spPr>
        <p:txBody>
          <a:bodyPr wrap="none" rtlCol="0">
            <a:spAutoFit/>
          </a:bodyPr>
          <a:lstStyle/>
          <a:p>
            <a:r>
              <a:rPr lang="en-US" sz="1200" b="1" dirty="0" smtClean="0">
                <a:solidFill>
                  <a:schemeClr val="bg1">
                    <a:lumMod val="50000"/>
                  </a:schemeClr>
                </a:solidFill>
              </a:rPr>
              <a:t>LIFETIME VALUE</a:t>
            </a:r>
            <a:endParaRPr lang="en-US" sz="1200" b="1" dirty="0">
              <a:solidFill>
                <a:schemeClr val="bg1">
                  <a:lumMod val="50000"/>
                </a:schemeClr>
              </a:solidFill>
            </a:endParaRPr>
          </a:p>
        </p:txBody>
      </p:sp>
      <p:sp>
        <p:nvSpPr>
          <p:cNvPr id="41" name="TextBox 40"/>
          <p:cNvSpPr txBox="1"/>
          <p:nvPr/>
        </p:nvSpPr>
        <p:spPr>
          <a:xfrm>
            <a:off x="5029200" y="3371671"/>
            <a:ext cx="3429000" cy="1200329"/>
          </a:xfrm>
          <a:prstGeom prst="rect">
            <a:avLst/>
          </a:prstGeom>
          <a:noFill/>
        </p:spPr>
        <p:txBody>
          <a:bodyPr wrap="square" rtlCol="0">
            <a:spAutoFit/>
          </a:bodyPr>
          <a:lstStyle/>
          <a:p>
            <a:r>
              <a:rPr lang="en-US" sz="1200" dirty="0" smtClean="0"/>
              <a:t>We expect customer lifetime value to be high since </a:t>
            </a:r>
            <a:r>
              <a:rPr lang="en-US" sz="1200" dirty="0" err="1" smtClean="0"/>
              <a:t>Tree.st</a:t>
            </a:r>
            <a:r>
              <a:rPr lang="en-US" sz="1200" dirty="0" smtClean="0"/>
              <a:t> collects micro-level qualities not available anywhere else. Though customer has data ownership, the </a:t>
            </a:r>
            <a:r>
              <a:rPr lang="en-US" sz="1200" dirty="0" err="1" smtClean="0"/>
              <a:t>Tree.st</a:t>
            </a:r>
            <a:r>
              <a:rPr lang="en-US" sz="1200" dirty="0" smtClean="0"/>
              <a:t> data structure and intellectual property makes it impractical for customer use</a:t>
            </a:r>
            <a:endParaRPr lang="en-US" sz="1200" dirty="0"/>
          </a:p>
        </p:txBody>
      </p:sp>
      <p:sp>
        <p:nvSpPr>
          <p:cNvPr id="42" name="TextBox 41"/>
          <p:cNvSpPr txBox="1"/>
          <p:nvPr/>
        </p:nvSpPr>
        <p:spPr>
          <a:xfrm>
            <a:off x="4724400" y="4655403"/>
            <a:ext cx="572242" cy="276999"/>
          </a:xfrm>
          <a:prstGeom prst="rect">
            <a:avLst/>
          </a:prstGeom>
          <a:noFill/>
        </p:spPr>
        <p:txBody>
          <a:bodyPr wrap="none" rtlCol="0">
            <a:spAutoFit/>
          </a:bodyPr>
          <a:lstStyle/>
          <a:p>
            <a:r>
              <a:rPr lang="en-US" sz="1200" b="1" dirty="0" smtClean="0">
                <a:solidFill>
                  <a:schemeClr val="bg1">
                    <a:lumMod val="50000"/>
                  </a:schemeClr>
                </a:solidFill>
              </a:rPr>
              <a:t>SCALE</a:t>
            </a:r>
            <a:endParaRPr lang="en-US" sz="1200" b="1" dirty="0">
              <a:solidFill>
                <a:schemeClr val="bg1">
                  <a:lumMod val="50000"/>
                </a:schemeClr>
              </a:solidFill>
            </a:endParaRPr>
          </a:p>
        </p:txBody>
      </p:sp>
      <p:sp>
        <p:nvSpPr>
          <p:cNvPr id="43" name="TextBox 42"/>
          <p:cNvSpPr txBox="1"/>
          <p:nvPr/>
        </p:nvSpPr>
        <p:spPr>
          <a:xfrm>
            <a:off x="5029200" y="4960203"/>
            <a:ext cx="3429000" cy="830997"/>
          </a:xfrm>
          <a:prstGeom prst="rect">
            <a:avLst/>
          </a:prstGeom>
          <a:noFill/>
        </p:spPr>
        <p:txBody>
          <a:bodyPr wrap="square" rtlCol="0">
            <a:spAutoFit/>
          </a:bodyPr>
          <a:lstStyle/>
          <a:p>
            <a:r>
              <a:rPr lang="en-US" sz="1200" dirty="0" smtClean="0"/>
              <a:t>Given the decentralized nature of the engineering behind </a:t>
            </a:r>
            <a:r>
              <a:rPr lang="en-US" sz="1200" dirty="0" err="1" smtClean="0"/>
              <a:t>Tree.st</a:t>
            </a:r>
            <a:r>
              <a:rPr lang="en-US" sz="1200" dirty="0" smtClean="0"/>
              <a:t> – scalability is not a problem. Most initial capital will be used for sales and marketing after customer acquisition validation is complete</a:t>
            </a:r>
            <a:endParaRPr lang="en-US" sz="1200" dirty="0"/>
          </a:p>
        </p:txBody>
      </p:sp>
      <p:sp>
        <p:nvSpPr>
          <p:cNvPr id="44"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a:solidFill>
                  <a:schemeClr val="tx1">
                    <a:lumMod val="65000"/>
                    <a:lumOff val="35000"/>
                  </a:schemeClr>
                </a:solidFill>
              </a:rPr>
              <a:t>/ Competition &amp; </a:t>
            </a:r>
            <a:r>
              <a:rPr lang="en-US" sz="2000" b="1" dirty="0" smtClean="0">
                <a:solidFill>
                  <a:schemeClr val="tx1">
                    <a:lumMod val="65000"/>
                    <a:lumOff val="35000"/>
                  </a:schemeClr>
                </a:solidFill>
              </a:rPr>
              <a:t>Monetization</a:t>
            </a:r>
            <a:endParaRPr lang="en-US" sz="2000" b="1" dirty="0" smtClean="0">
              <a:solidFill>
                <a:schemeClr val="tx1">
                  <a:lumMod val="65000"/>
                  <a:lumOff val="35000"/>
                </a:schemeClr>
              </a:solidFill>
            </a:endParaRPr>
          </a:p>
        </p:txBody>
      </p:sp>
      <p:sp>
        <p:nvSpPr>
          <p:cNvPr id="46" name="TextBox 45"/>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604980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Team</a:t>
            </a:r>
            <a:endParaRPr lang="en-US" sz="2000" b="1" dirty="0">
              <a:solidFill>
                <a:schemeClr val="tx1">
                  <a:lumMod val="65000"/>
                  <a:lumOff val="35000"/>
                </a:schemeClr>
              </a:solidFill>
            </a:endParaRPr>
          </a:p>
        </p:txBody>
      </p:sp>
      <p:pic>
        <p:nvPicPr>
          <p:cNvPr id="2" name="Picture 1"/>
          <p:cNvPicPr>
            <a:picLocks noChangeAspect="1"/>
          </p:cNvPicPr>
          <p:nvPr/>
        </p:nvPicPr>
        <p:blipFill>
          <a:blip r:embed="rId2"/>
          <a:stretch>
            <a:fillRect/>
          </a:stretch>
        </p:blipFill>
        <p:spPr>
          <a:xfrm rot="507408">
            <a:off x="457200" y="1016449"/>
            <a:ext cx="1497380" cy="1371600"/>
          </a:xfrm>
          <a:prstGeom prst="rect">
            <a:avLst/>
          </a:prstGeom>
        </p:spPr>
      </p:pic>
      <p:sp>
        <p:nvSpPr>
          <p:cNvPr id="8" name="TextBox 7"/>
          <p:cNvSpPr txBox="1"/>
          <p:nvPr/>
        </p:nvSpPr>
        <p:spPr>
          <a:xfrm rot="507408">
            <a:off x="381000" y="2388049"/>
            <a:ext cx="1676400" cy="323165"/>
          </a:xfrm>
          <a:prstGeom prst="rect">
            <a:avLst/>
          </a:prstGeom>
          <a:noFill/>
          <a:effectLst/>
        </p:spPr>
        <p:txBody>
          <a:bodyPr wrap="square" rtlCol="0">
            <a:spAutoFit/>
          </a:bodyPr>
          <a:lstStyle/>
          <a:p>
            <a:pPr algn="ctr"/>
            <a:r>
              <a:rPr lang="en-US" sz="1500" b="1" dirty="0" smtClean="0"/>
              <a:t>Omid Sadeghpour</a:t>
            </a:r>
            <a:endParaRPr lang="en-US" sz="1500" b="1" dirty="0" smtClean="0"/>
          </a:p>
        </p:txBody>
      </p:sp>
      <p:sp>
        <p:nvSpPr>
          <p:cNvPr id="11" name="TextBox 10"/>
          <p:cNvSpPr txBox="1"/>
          <p:nvPr/>
        </p:nvSpPr>
        <p:spPr>
          <a:xfrm rot="507408">
            <a:off x="320278" y="2624906"/>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Technology</a:t>
            </a:r>
            <a:endParaRPr lang="en-US" sz="1500" dirty="0" smtClean="0">
              <a:solidFill>
                <a:schemeClr val="bg1">
                  <a:lumMod val="50000"/>
                </a:schemeClr>
              </a:solidFill>
            </a:endParaRPr>
          </a:p>
        </p:txBody>
      </p:sp>
      <p:sp>
        <p:nvSpPr>
          <p:cNvPr id="3" name="TextBox 2"/>
          <p:cNvSpPr txBox="1"/>
          <p:nvPr/>
        </p:nvSpPr>
        <p:spPr>
          <a:xfrm rot="507408">
            <a:off x="2133600" y="1092649"/>
            <a:ext cx="2438400" cy="1938992"/>
          </a:xfrm>
          <a:prstGeom prst="rect">
            <a:avLst/>
          </a:prstGeom>
          <a:noFill/>
        </p:spPr>
        <p:txBody>
          <a:bodyPr wrap="square" rtlCol="0">
            <a:spAutoFit/>
          </a:bodyPr>
          <a:lstStyle/>
          <a:p>
            <a:r>
              <a:rPr lang="en-US" sz="1200" dirty="0" smtClean="0">
                <a:solidFill>
                  <a:schemeClr val="tx1">
                    <a:lumMod val="75000"/>
                    <a:lumOff val="25000"/>
                  </a:schemeClr>
                </a:solidFill>
              </a:rPr>
              <a:t>UC </a:t>
            </a:r>
            <a:r>
              <a:rPr lang="en-US" sz="1200" dirty="0">
                <a:solidFill>
                  <a:schemeClr val="tx1">
                    <a:lumMod val="75000"/>
                    <a:lumOff val="25000"/>
                  </a:schemeClr>
                </a:solidFill>
              </a:rPr>
              <a:t>Berkeley Bioengineer/CS; </a:t>
            </a:r>
            <a:r>
              <a:rPr lang="en-US" sz="1200" dirty="0" smtClean="0">
                <a:solidFill>
                  <a:schemeClr val="tx1">
                    <a:lumMod val="75000"/>
                    <a:lumOff val="25000"/>
                  </a:schemeClr>
                </a:solidFill>
              </a:rPr>
              <a:t>Co</a:t>
            </a:r>
            <a:r>
              <a:rPr lang="en-US" sz="1200" dirty="0">
                <a:solidFill>
                  <a:schemeClr val="tx1">
                    <a:lumMod val="75000"/>
                    <a:lumOff val="25000"/>
                  </a:schemeClr>
                </a:solidFill>
              </a:rPr>
              <a:t>-founded startups in high school with profits of $</a:t>
            </a:r>
            <a:r>
              <a:rPr lang="en-US" sz="1200" dirty="0" smtClean="0">
                <a:solidFill>
                  <a:schemeClr val="tx1">
                    <a:lumMod val="75000"/>
                    <a:lumOff val="25000"/>
                  </a:schemeClr>
                </a:solidFill>
              </a:rPr>
              <a:t>200K per year; </a:t>
            </a:r>
            <a:r>
              <a:rPr lang="en-US" sz="1200" dirty="0">
                <a:solidFill>
                  <a:schemeClr val="tx1">
                    <a:lumMod val="75000"/>
                    <a:lumOff val="25000"/>
                  </a:schemeClr>
                </a:solidFill>
              </a:rPr>
              <a:t>First employee of startup with $4M Series A, </a:t>
            </a:r>
            <a:r>
              <a:rPr lang="en-US" sz="1200" dirty="0" smtClean="0">
                <a:solidFill>
                  <a:schemeClr val="tx1">
                    <a:lumMod val="75000"/>
                    <a:lumOff val="25000"/>
                  </a:schemeClr>
                </a:solidFill>
              </a:rPr>
              <a:t>startup </a:t>
            </a:r>
            <a:r>
              <a:rPr lang="en-US" sz="1200" dirty="0">
                <a:solidFill>
                  <a:schemeClr val="tx1">
                    <a:lumMod val="75000"/>
                    <a:lumOff val="25000"/>
                  </a:schemeClr>
                </a:solidFill>
              </a:rPr>
              <a:t>raised $22.5M in Series B. Lead software engineer for a large-data genomic </a:t>
            </a:r>
            <a:r>
              <a:rPr lang="en-US" sz="1200" dirty="0" smtClean="0">
                <a:solidFill>
                  <a:schemeClr val="tx1">
                    <a:lumMod val="75000"/>
                    <a:lumOff val="25000"/>
                  </a:schemeClr>
                </a:solidFill>
              </a:rPr>
              <a:t>projects </a:t>
            </a:r>
            <a:r>
              <a:rPr lang="en-US" sz="1200" dirty="0">
                <a:solidFill>
                  <a:schemeClr val="tx1">
                    <a:lumMod val="75000"/>
                    <a:lumOff val="25000"/>
                  </a:schemeClr>
                </a:solidFill>
              </a:rPr>
              <a:t>with the DOE at </a:t>
            </a:r>
            <a:r>
              <a:rPr lang="en-US" sz="1200" dirty="0" smtClean="0">
                <a:solidFill>
                  <a:schemeClr val="tx1">
                    <a:lumMod val="75000"/>
                    <a:lumOff val="25000"/>
                  </a:schemeClr>
                </a:solidFill>
              </a:rPr>
              <a:t>LLNL. </a:t>
            </a:r>
            <a:r>
              <a:rPr lang="en-US" sz="1200" dirty="0">
                <a:solidFill>
                  <a:schemeClr val="tx1">
                    <a:lumMod val="75000"/>
                    <a:lumOff val="25000"/>
                  </a:schemeClr>
                </a:solidFill>
              </a:rPr>
              <a:t>MIT Sloan MBA 2013.</a:t>
            </a:r>
          </a:p>
          <a:p>
            <a:endParaRPr lang="en-US" sz="1200" dirty="0">
              <a:solidFill>
                <a:schemeClr val="tx1">
                  <a:lumMod val="75000"/>
                  <a:lumOff val="25000"/>
                </a:schemeClr>
              </a:solidFill>
            </a:endParaRPr>
          </a:p>
        </p:txBody>
      </p:sp>
      <p:sp>
        <p:nvSpPr>
          <p:cNvPr id="17" name="TextBox 16"/>
          <p:cNvSpPr txBox="1"/>
          <p:nvPr/>
        </p:nvSpPr>
        <p:spPr>
          <a:xfrm rot="462901">
            <a:off x="7447347" y="2334039"/>
            <a:ext cx="1371600" cy="323165"/>
          </a:xfrm>
          <a:prstGeom prst="rect">
            <a:avLst/>
          </a:prstGeom>
          <a:noFill/>
          <a:effectLst/>
        </p:spPr>
        <p:txBody>
          <a:bodyPr wrap="square" rtlCol="0">
            <a:spAutoFit/>
          </a:bodyPr>
          <a:lstStyle/>
          <a:p>
            <a:pPr algn="ctr"/>
            <a:r>
              <a:rPr lang="en-US" sz="1500" b="1" dirty="0" err="1" smtClean="0"/>
              <a:t>Shailesh</a:t>
            </a:r>
            <a:r>
              <a:rPr lang="en-US" sz="1500" b="1" dirty="0" smtClean="0"/>
              <a:t> Mittal</a:t>
            </a:r>
            <a:endParaRPr lang="en-US" sz="1500" b="1" dirty="0" smtClean="0"/>
          </a:p>
        </p:txBody>
      </p:sp>
      <p:sp>
        <p:nvSpPr>
          <p:cNvPr id="18" name="TextBox 17"/>
          <p:cNvSpPr txBox="1"/>
          <p:nvPr/>
        </p:nvSpPr>
        <p:spPr>
          <a:xfrm rot="462901">
            <a:off x="7371147" y="2624002"/>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Sales</a:t>
            </a:r>
            <a:endParaRPr lang="en-US" sz="1500" dirty="0" smtClean="0">
              <a:solidFill>
                <a:schemeClr val="bg1">
                  <a:lumMod val="50000"/>
                </a:schemeClr>
              </a:solidFill>
            </a:endParaRPr>
          </a:p>
        </p:txBody>
      </p:sp>
      <p:sp>
        <p:nvSpPr>
          <p:cNvPr id="20" name="TextBox 19"/>
          <p:cNvSpPr txBox="1"/>
          <p:nvPr/>
        </p:nvSpPr>
        <p:spPr>
          <a:xfrm rot="462901">
            <a:off x="5110784" y="1450013"/>
            <a:ext cx="2514600" cy="1384995"/>
          </a:xfrm>
          <a:prstGeom prst="rect">
            <a:avLst/>
          </a:prstGeom>
          <a:noFill/>
        </p:spPr>
        <p:txBody>
          <a:bodyPr wrap="square" rtlCol="0">
            <a:spAutoFit/>
          </a:bodyPr>
          <a:lstStyle/>
          <a:p>
            <a:r>
              <a:rPr lang="en-US" sz="1200" dirty="0" smtClean="0">
                <a:solidFill>
                  <a:srgbClr val="404040"/>
                </a:solidFill>
              </a:rPr>
              <a:t>Northwestern </a:t>
            </a:r>
            <a:r>
              <a:rPr lang="en-US" sz="1200" dirty="0">
                <a:solidFill>
                  <a:srgbClr val="404040"/>
                </a:solidFill>
              </a:rPr>
              <a:t>University/Industrial Engineering; </a:t>
            </a:r>
            <a:r>
              <a:rPr lang="en-US" sz="1200" dirty="0" smtClean="0">
                <a:solidFill>
                  <a:srgbClr val="404040"/>
                </a:solidFill>
              </a:rPr>
              <a:t>4yrs corporate </a:t>
            </a:r>
            <a:r>
              <a:rPr lang="en-US" sz="1200" dirty="0">
                <a:solidFill>
                  <a:srgbClr val="404040"/>
                </a:solidFill>
              </a:rPr>
              <a:t>banking </a:t>
            </a:r>
            <a:r>
              <a:rPr lang="en-US" sz="1200" dirty="0" smtClean="0">
                <a:solidFill>
                  <a:srgbClr val="404040"/>
                </a:solidFill>
              </a:rPr>
              <a:t>at HSBC </a:t>
            </a:r>
            <a:r>
              <a:rPr lang="en-US" sz="1200" dirty="0">
                <a:solidFill>
                  <a:srgbClr val="404040"/>
                </a:solidFill>
              </a:rPr>
              <a:t>Bank </a:t>
            </a:r>
            <a:r>
              <a:rPr lang="en-US" sz="1200" dirty="0" smtClean="0">
                <a:solidFill>
                  <a:srgbClr val="404040"/>
                </a:solidFill>
              </a:rPr>
              <a:t>in </a:t>
            </a:r>
            <a:r>
              <a:rPr lang="en-US" sz="1200" dirty="0">
                <a:solidFill>
                  <a:srgbClr val="404040"/>
                </a:solidFill>
              </a:rPr>
              <a:t>the chemicals </a:t>
            </a:r>
            <a:r>
              <a:rPr lang="en-US" sz="1200" dirty="0" smtClean="0">
                <a:solidFill>
                  <a:srgbClr val="404040"/>
                </a:solidFill>
              </a:rPr>
              <a:t>sector</a:t>
            </a:r>
            <a:r>
              <a:rPr lang="en-US" sz="1200" dirty="0">
                <a:solidFill>
                  <a:srgbClr val="404040"/>
                </a:solidFill>
              </a:rPr>
              <a:t>. Co-</a:t>
            </a:r>
            <a:r>
              <a:rPr lang="en-US" sz="1200" dirty="0" smtClean="0">
                <a:solidFill>
                  <a:srgbClr val="404040"/>
                </a:solidFill>
              </a:rPr>
              <a:t>founder of </a:t>
            </a:r>
            <a:r>
              <a:rPr lang="en-US" sz="1200" dirty="0">
                <a:solidFill>
                  <a:srgbClr val="404040"/>
                </a:solidFill>
              </a:rPr>
              <a:t>an investment partnership with former Northwestern </a:t>
            </a:r>
            <a:r>
              <a:rPr lang="en-US" sz="1200" dirty="0" smtClean="0">
                <a:solidFill>
                  <a:srgbClr val="404040"/>
                </a:solidFill>
              </a:rPr>
              <a:t>professor. </a:t>
            </a:r>
            <a:r>
              <a:rPr lang="en-US" sz="1200" dirty="0">
                <a:solidFill>
                  <a:srgbClr val="404040"/>
                </a:solidFill>
              </a:rPr>
              <a:t>MIT Sloan MBA 2014</a:t>
            </a:r>
            <a:endParaRPr lang="en-US" sz="1200" dirty="0">
              <a:solidFill>
                <a:srgbClr val="404040"/>
              </a:solidFill>
            </a:endParaRPr>
          </a:p>
        </p:txBody>
      </p:sp>
      <p:sp>
        <p:nvSpPr>
          <p:cNvPr id="29" name="TextBox 28"/>
          <p:cNvSpPr txBox="1"/>
          <p:nvPr/>
        </p:nvSpPr>
        <p:spPr>
          <a:xfrm rot="21202886">
            <a:off x="527012" y="4870932"/>
            <a:ext cx="1524000" cy="323165"/>
          </a:xfrm>
          <a:prstGeom prst="rect">
            <a:avLst/>
          </a:prstGeom>
          <a:noFill/>
          <a:effectLst/>
        </p:spPr>
        <p:txBody>
          <a:bodyPr wrap="square" rtlCol="0">
            <a:spAutoFit/>
          </a:bodyPr>
          <a:lstStyle/>
          <a:p>
            <a:pPr algn="ctr"/>
            <a:r>
              <a:rPr lang="en-US" sz="1500" b="1" dirty="0" smtClean="0"/>
              <a:t>Jan </a:t>
            </a:r>
            <a:r>
              <a:rPr lang="en-US" sz="1500" b="1" dirty="0" err="1" smtClean="0"/>
              <a:t>Widmer</a:t>
            </a:r>
            <a:endParaRPr lang="en-US" sz="1500" b="1" dirty="0" smtClean="0"/>
          </a:p>
        </p:txBody>
      </p:sp>
      <p:sp>
        <p:nvSpPr>
          <p:cNvPr id="30" name="TextBox 29"/>
          <p:cNvSpPr txBox="1"/>
          <p:nvPr/>
        </p:nvSpPr>
        <p:spPr>
          <a:xfrm rot="21202886">
            <a:off x="527012" y="5146813"/>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Strategy</a:t>
            </a:r>
            <a:endParaRPr lang="en-US" sz="1500" dirty="0" smtClean="0">
              <a:solidFill>
                <a:schemeClr val="bg1">
                  <a:lumMod val="50000"/>
                </a:schemeClr>
              </a:solidFill>
            </a:endParaRPr>
          </a:p>
        </p:txBody>
      </p:sp>
      <p:sp>
        <p:nvSpPr>
          <p:cNvPr id="31" name="TextBox 30"/>
          <p:cNvSpPr txBox="1"/>
          <p:nvPr/>
        </p:nvSpPr>
        <p:spPr>
          <a:xfrm rot="21202886">
            <a:off x="2203412" y="3575532"/>
            <a:ext cx="2362200" cy="1569660"/>
          </a:xfrm>
          <a:prstGeom prst="rect">
            <a:avLst/>
          </a:prstGeom>
          <a:noFill/>
        </p:spPr>
        <p:txBody>
          <a:bodyPr wrap="square" rtlCol="0">
            <a:spAutoFit/>
          </a:bodyPr>
          <a:lstStyle/>
          <a:p>
            <a:r>
              <a:rPr lang="en-US" sz="1200" dirty="0" smtClean="0">
                <a:solidFill>
                  <a:srgbClr val="404040"/>
                </a:solidFill>
              </a:rPr>
              <a:t>MIT </a:t>
            </a:r>
            <a:r>
              <a:rPr lang="en-US" sz="1200" dirty="0">
                <a:solidFill>
                  <a:srgbClr val="404040"/>
                </a:solidFill>
              </a:rPr>
              <a:t>Sloan Fellow '13, Lawyer, LL.M</a:t>
            </a:r>
            <a:r>
              <a:rPr lang="en-US" sz="1200" dirty="0" smtClean="0">
                <a:solidFill>
                  <a:srgbClr val="404040"/>
                </a:solidFill>
              </a:rPr>
              <a:t>. Established </a:t>
            </a:r>
            <a:r>
              <a:rPr lang="en-US" sz="1200" dirty="0">
                <a:solidFill>
                  <a:srgbClr val="404040"/>
                </a:solidFill>
              </a:rPr>
              <a:t>and led the legal department of an international media representative; managed business and contractual negotiations with high-tech startups; developed e-business initiatives.</a:t>
            </a:r>
            <a:endParaRPr lang="en-US" sz="1200" dirty="0">
              <a:solidFill>
                <a:srgbClr val="404040"/>
              </a:solidFill>
            </a:endParaRPr>
          </a:p>
        </p:txBody>
      </p:sp>
      <p:pic>
        <p:nvPicPr>
          <p:cNvPr id="14" name="Picture 13"/>
          <p:cNvPicPr>
            <a:picLocks noChangeAspect="1"/>
          </p:cNvPicPr>
          <p:nvPr/>
        </p:nvPicPr>
        <p:blipFill>
          <a:blip r:embed="rId3"/>
          <a:stretch>
            <a:fillRect/>
          </a:stretch>
        </p:blipFill>
        <p:spPr>
          <a:xfrm rot="173684">
            <a:off x="7499361" y="1016498"/>
            <a:ext cx="1221149" cy="1221149"/>
          </a:xfrm>
          <a:prstGeom prst="rect">
            <a:avLst/>
          </a:prstGeom>
        </p:spPr>
      </p:pic>
      <p:pic>
        <p:nvPicPr>
          <p:cNvPr id="19" name="Picture 18"/>
          <p:cNvPicPr>
            <a:picLocks noChangeAspect="1"/>
          </p:cNvPicPr>
          <p:nvPr/>
        </p:nvPicPr>
        <p:blipFill>
          <a:blip r:embed="rId4"/>
          <a:stretch>
            <a:fillRect/>
          </a:stretch>
        </p:blipFill>
        <p:spPr>
          <a:xfrm rot="978282">
            <a:off x="728140" y="3584790"/>
            <a:ext cx="1295400" cy="1295400"/>
          </a:xfrm>
          <a:prstGeom prst="rect">
            <a:avLst/>
          </a:prstGeom>
        </p:spPr>
      </p:pic>
      <p:pic>
        <p:nvPicPr>
          <p:cNvPr id="32" name="Picture 31"/>
          <p:cNvPicPr>
            <a:picLocks noChangeAspect="1"/>
          </p:cNvPicPr>
          <p:nvPr/>
        </p:nvPicPr>
        <p:blipFill>
          <a:blip r:embed="rId5"/>
          <a:stretch>
            <a:fillRect/>
          </a:stretch>
        </p:blipFill>
        <p:spPr>
          <a:xfrm rot="5994815">
            <a:off x="8400505" y="1442109"/>
            <a:ext cx="304800" cy="304800"/>
          </a:xfrm>
          <a:prstGeom prst="rect">
            <a:avLst/>
          </a:prstGeom>
        </p:spPr>
      </p:pic>
      <p:pic>
        <p:nvPicPr>
          <p:cNvPr id="33" name="Picture 32"/>
          <p:cNvPicPr>
            <a:picLocks noChangeAspect="1"/>
          </p:cNvPicPr>
          <p:nvPr/>
        </p:nvPicPr>
        <p:blipFill>
          <a:blip r:embed="rId5"/>
          <a:stretch>
            <a:fillRect/>
          </a:stretch>
        </p:blipFill>
        <p:spPr>
          <a:xfrm>
            <a:off x="1066800" y="838200"/>
            <a:ext cx="304800" cy="304800"/>
          </a:xfrm>
          <a:prstGeom prst="rect">
            <a:avLst/>
          </a:prstGeom>
        </p:spPr>
      </p:pic>
      <p:pic>
        <p:nvPicPr>
          <p:cNvPr id="34" name="Picture 33"/>
          <p:cNvPicPr>
            <a:picLocks noChangeAspect="1"/>
          </p:cNvPicPr>
          <p:nvPr/>
        </p:nvPicPr>
        <p:blipFill>
          <a:blip r:embed="rId5"/>
          <a:stretch>
            <a:fillRect/>
          </a:stretch>
        </p:blipFill>
        <p:spPr>
          <a:xfrm rot="19042630">
            <a:off x="596341" y="4171870"/>
            <a:ext cx="304800" cy="304800"/>
          </a:xfrm>
          <a:prstGeom prst="rect">
            <a:avLst/>
          </a:prstGeom>
        </p:spPr>
      </p:pic>
      <p:pic>
        <p:nvPicPr>
          <p:cNvPr id="35" name="Picture 34"/>
          <p:cNvPicPr>
            <a:picLocks noChangeAspect="1"/>
          </p:cNvPicPr>
          <p:nvPr/>
        </p:nvPicPr>
        <p:blipFill>
          <a:blip r:embed="rId5"/>
          <a:stretch>
            <a:fillRect/>
          </a:stretch>
        </p:blipFill>
        <p:spPr>
          <a:xfrm rot="16917971">
            <a:off x="7495887" y="1267113"/>
            <a:ext cx="304800" cy="304800"/>
          </a:xfrm>
          <a:prstGeom prst="rect">
            <a:avLst/>
          </a:prstGeom>
        </p:spPr>
      </p:pic>
      <p:sp>
        <p:nvSpPr>
          <p:cNvPr id="52" name="TextBox 51"/>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1723335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2781</TotalTime>
  <Words>1849</Words>
  <Application>Microsoft Macintosh PowerPoint</Application>
  <PresentationFormat>On-screen Show (4:3)</PresentationFormat>
  <Paragraphs>172</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Tree.st / Competitive Case Study</vt:lpstr>
      <vt:lpstr>Tree.st / How Tree.st Works</vt:lpstr>
      <vt:lpstr>PowerPoint Presentation</vt:lpstr>
      <vt:lpstr>PowerPoint Presentation</vt:lpstr>
      <vt:lpstr>Tree.st / Team</vt:lpstr>
      <vt:lpstr>PowerPoint Presentation</vt:lpstr>
      <vt:lpstr>Tree.st / Appendix A – Quality Gathering</vt:lpstr>
      <vt:lpstr>Tree.st / Appendix B – People Finder</vt:lpstr>
      <vt:lpstr>Tree.st / Appendix C – Smart Groups</vt:lpstr>
      <vt:lpstr>Tree.st / Appendix D – Shared Feed</vt:lpstr>
      <vt:lpstr>Tree.st / Appendix E - Financials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Tree.st</dc:title>
  <dc:creator>Omid</dc:creator>
  <cp:lastModifiedBy>Omid Sadeghpour</cp:lastModifiedBy>
  <cp:revision>309</cp:revision>
  <dcterms:created xsi:type="dcterms:W3CDTF">2006-08-16T00:00:00Z</dcterms:created>
  <dcterms:modified xsi:type="dcterms:W3CDTF">2012-11-18T03:12:07Z</dcterms:modified>
</cp:coreProperties>
</file>